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Quattrocento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3" roundtripDataSignature="AMtx7mi8+jijDkONUN9FGz+QbjI9ncOr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4AD560-548C-41B2-B242-A414410895CA}">
  <a:tblStyle styleId="{EA4AD560-548C-41B2-B242-A414410895C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QuattrocentoSans-boldItalic.fntdata"/><Relationship Id="rId61" Type="http://schemas.openxmlformats.org/officeDocument/2006/relationships/font" Target="fonts/QuattrocentoSans-italic.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Quattrocento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QuattrocentoSans-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EADA7"/>
        </a:solidFill>
      </p:bgPr>
    </p:bg>
    <p:spTree>
      <p:nvGrpSpPr>
        <p:cNvPr id="11" name="Shape 11"/>
        <p:cNvGrpSpPr/>
        <p:nvPr/>
      </p:nvGrpSpPr>
      <p:grpSpPr>
        <a:xfrm>
          <a:off x="0" y="0"/>
          <a:ext cx="0" cy="0"/>
          <a:chOff x="0" y="0"/>
          <a:chExt cx="0" cy="0"/>
        </a:xfrm>
      </p:grpSpPr>
      <p:pic>
        <p:nvPicPr>
          <p:cNvPr descr="IIITD_pptslide_jpeg-03.jpg" id="12" name="Google Shape;12;p48"/>
          <p:cNvPicPr preferRelativeResize="0"/>
          <p:nvPr/>
        </p:nvPicPr>
        <p:blipFill rotWithShape="1">
          <a:blip r:embed="rId2">
            <a:alphaModFix/>
          </a:blip>
          <a:srcRect b="0" l="72917" r="0" t="69259"/>
          <a:stretch/>
        </p:blipFill>
        <p:spPr>
          <a:xfrm>
            <a:off x="7286625" y="3562350"/>
            <a:ext cx="1857374" cy="1581152"/>
          </a:xfrm>
          <a:prstGeom prst="rect">
            <a:avLst/>
          </a:prstGeom>
          <a:noFill/>
          <a:ln>
            <a:noFill/>
          </a:ln>
        </p:spPr>
      </p:pic>
      <p:sp>
        <p:nvSpPr>
          <p:cNvPr id="13" name="Google Shape;13;p48"/>
          <p:cNvSpPr txBox="1"/>
          <p:nvPr>
            <p:ph type="ctrTitle"/>
          </p:nvPr>
        </p:nvSpPr>
        <p:spPr>
          <a:xfrm>
            <a:off x="1143000" y="797753"/>
            <a:ext cx="7315200" cy="1406400"/>
          </a:xfrm>
          <a:prstGeom prst="rect">
            <a:avLst/>
          </a:prstGeom>
          <a:noFill/>
          <a:ln>
            <a:noFill/>
          </a:ln>
        </p:spPr>
        <p:txBody>
          <a:bodyPr anchorCtr="0" anchor="b" bIns="34275" lIns="68575" spcFirstLastPara="1" rIns="68575" wrap="square" tIns="34275">
            <a:noAutofit/>
          </a:bodyPr>
          <a:lstStyle>
            <a:lvl1pPr lvl="0" algn="r">
              <a:lnSpc>
                <a:spcPct val="90000"/>
              </a:lnSpc>
              <a:spcBef>
                <a:spcPts val="0"/>
              </a:spcBef>
              <a:spcAft>
                <a:spcPts val="0"/>
              </a:spcAft>
              <a:buClr>
                <a:schemeClr val="lt1"/>
              </a:buClr>
              <a:buSzPts val="4100"/>
              <a:buFont typeface="Quattrocento Sans"/>
              <a:buNone/>
              <a:defRPr sz="4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48"/>
          <p:cNvSpPr txBox="1"/>
          <p:nvPr>
            <p:ph idx="1" type="subTitle"/>
          </p:nvPr>
        </p:nvSpPr>
        <p:spPr>
          <a:xfrm>
            <a:off x="4114800" y="2430433"/>
            <a:ext cx="4343400" cy="1532100"/>
          </a:xfrm>
          <a:prstGeom prst="rect">
            <a:avLst/>
          </a:prstGeom>
          <a:noFill/>
          <a:ln>
            <a:noFill/>
          </a:ln>
        </p:spPr>
        <p:txBody>
          <a:bodyPr anchorCtr="0" anchor="t" bIns="34275" lIns="68575" spcFirstLastPara="1" rIns="68575" wrap="square" tIns="34275">
            <a:noAutofit/>
          </a:bodyPr>
          <a:lstStyle>
            <a:lvl1pPr lvl="0" algn="r">
              <a:lnSpc>
                <a:spcPct val="90000"/>
              </a:lnSpc>
              <a:spcBef>
                <a:spcPts val="800"/>
              </a:spcBef>
              <a:spcAft>
                <a:spcPts val="0"/>
              </a:spcAft>
              <a:buClr>
                <a:srgbClr val="E9F7F6"/>
              </a:buClr>
              <a:buSzPts val="1800"/>
              <a:buNone/>
              <a:defRPr sz="1800">
                <a:solidFill>
                  <a:srgbClr val="E9F7F6"/>
                </a:solidFill>
              </a:defRPr>
            </a:lvl1pPr>
            <a:lvl2pPr lvl="1" algn="ctr">
              <a:lnSpc>
                <a:spcPct val="90000"/>
              </a:lnSpc>
              <a:spcBef>
                <a:spcPts val="400"/>
              </a:spcBef>
              <a:spcAft>
                <a:spcPts val="0"/>
              </a:spcAft>
              <a:buClr>
                <a:schemeClr val="dk1"/>
              </a:buClr>
              <a:buSzPts val="2100"/>
              <a:buNone/>
              <a:defRPr sz="21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500"/>
              <a:buNone/>
              <a:defRPr sz="1500"/>
            </a:lvl4pPr>
            <a:lvl5pPr lvl="4" algn="ctr">
              <a:lnSpc>
                <a:spcPct val="90000"/>
              </a:lnSpc>
              <a:spcBef>
                <a:spcPts val="400"/>
              </a:spcBef>
              <a:spcAft>
                <a:spcPts val="0"/>
              </a:spcAft>
              <a:buClr>
                <a:schemeClr val="dk1"/>
              </a:buClr>
              <a:buSzPts val="1500"/>
              <a:buNone/>
              <a:defRPr sz="1500"/>
            </a:lvl5pPr>
            <a:lvl6pPr lvl="5" algn="ctr">
              <a:lnSpc>
                <a:spcPct val="100000"/>
              </a:lnSpc>
              <a:spcBef>
                <a:spcPts val="300"/>
              </a:spcBef>
              <a:spcAft>
                <a:spcPts val="0"/>
              </a:spcAft>
              <a:buClr>
                <a:schemeClr val="dk1"/>
              </a:buClr>
              <a:buSzPts val="1500"/>
              <a:buNone/>
              <a:defRPr sz="1500"/>
            </a:lvl6pPr>
            <a:lvl7pPr lvl="6" algn="ctr">
              <a:lnSpc>
                <a:spcPct val="100000"/>
              </a:lnSpc>
              <a:spcBef>
                <a:spcPts val="300"/>
              </a:spcBef>
              <a:spcAft>
                <a:spcPts val="0"/>
              </a:spcAft>
              <a:buClr>
                <a:schemeClr val="dk1"/>
              </a:buClr>
              <a:buSzPts val="1500"/>
              <a:buNone/>
              <a:defRPr sz="1500"/>
            </a:lvl7pPr>
            <a:lvl8pPr lvl="7" algn="ctr">
              <a:lnSpc>
                <a:spcPct val="100000"/>
              </a:lnSpc>
              <a:spcBef>
                <a:spcPts val="300"/>
              </a:spcBef>
              <a:spcAft>
                <a:spcPts val="0"/>
              </a:spcAft>
              <a:buClr>
                <a:schemeClr val="dk1"/>
              </a:buClr>
              <a:buSzPts val="1500"/>
              <a:buNone/>
              <a:defRPr sz="1500"/>
            </a:lvl8pPr>
            <a:lvl9pPr lvl="8" algn="ctr">
              <a:lnSpc>
                <a:spcPct val="100000"/>
              </a:lnSpc>
              <a:spcBef>
                <a:spcPts val="300"/>
              </a:spcBef>
              <a:spcAft>
                <a:spcPts val="0"/>
              </a:spcAft>
              <a:buClr>
                <a:schemeClr val="dk1"/>
              </a:buClr>
              <a:buSzPts val="1500"/>
              <a:buNone/>
              <a:defRPr sz="1500"/>
            </a:lvl9pPr>
          </a:lstStyle>
          <a:p/>
        </p:txBody>
      </p:sp>
      <p:sp>
        <p:nvSpPr>
          <p:cNvPr id="15" name="Google Shape;15;p48"/>
          <p:cNvSpPr txBox="1"/>
          <p:nvPr>
            <p:ph idx="10" type="dt"/>
          </p:nvPr>
        </p:nvSpPr>
        <p:spPr>
          <a:xfrm>
            <a:off x="411480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4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48"/>
          <p:cNvCxnSpPr/>
          <p:nvPr/>
        </p:nvCxnSpPr>
        <p:spPr>
          <a:xfrm>
            <a:off x="685800" y="2317221"/>
            <a:ext cx="7772400" cy="0"/>
          </a:xfrm>
          <a:prstGeom prst="straightConnector1">
            <a:avLst/>
          </a:prstGeom>
          <a:noFill/>
          <a:ln cap="flat" cmpd="sng" w="9525">
            <a:solidFill>
              <a:schemeClr val="lt1"/>
            </a:solidFill>
            <a:prstDash val="solid"/>
            <a:round/>
            <a:headEnd len="sm" w="sm" type="none"/>
            <a:tailEnd len="sm" w="sm" type="none"/>
          </a:ln>
        </p:spPr>
      </p:cxnSp>
      <p:pic>
        <p:nvPicPr>
          <p:cNvPr id="18" name="Google Shape;18;p48"/>
          <p:cNvPicPr preferRelativeResize="0"/>
          <p:nvPr/>
        </p:nvPicPr>
        <p:blipFill rotWithShape="1">
          <a:blip r:embed="rId3">
            <a:alphaModFix/>
          </a:blip>
          <a:srcRect b="0" l="0" r="0" t="0"/>
          <a:stretch/>
        </p:blipFill>
        <p:spPr>
          <a:xfrm>
            <a:off x="685800" y="3401088"/>
            <a:ext cx="2260623" cy="12441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89" name="Shape 89"/>
        <p:cNvGrpSpPr/>
        <p:nvPr/>
      </p:nvGrpSpPr>
      <p:grpSpPr>
        <a:xfrm>
          <a:off x="0" y="0"/>
          <a:ext cx="0" cy="0"/>
          <a:chOff x="0" y="0"/>
          <a:chExt cx="0" cy="0"/>
        </a:xfrm>
      </p:grpSpPr>
      <p:pic>
        <p:nvPicPr>
          <p:cNvPr id="90" name="Google Shape;90;p57"/>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91" name="Google Shape;91;p57"/>
          <p:cNvSpPr txBox="1"/>
          <p:nvPr>
            <p:ph idx="1" type="body"/>
          </p:nvPr>
        </p:nvSpPr>
        <p:spPr>
          <a:xfrm rot="5400000">
            <a:off x="2777496" y="-1107763"/>
            <a:ext cx="35994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92" name="Google Shape;92;p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5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57"/>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96" name="Google Shape;96;p57"/>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97" name="Google Shape;97;p57"/>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58"/>
          <p:cNvSpPr txBox="1"/>
          <p:nvPr>
            <p:ph type="title"/>
          </p:nvPr>
        </p:nvSpPr>
        <p:spPr>
          <a:xfrm rot="5400000">
            <a:off x="5350050" y="1463972"/>
            <a:ext cx="43590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58"/>
          <p:cNvSpPr txBox="1"/>
          <p:nvPr>
            <p:ph idx="1" type="body"/>
          </p:nvPr>
        </p:nvSpPr>
        <p:spPr>
          <a:xfrm rot="5400000">
            <a:off x="1349475" y="-450628"/>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1" name="Google Shape;101;p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5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04" name="Google Shape;104;p58"/>
          <p:cNvCxnSpPr/>
          <p:nvPr/>
        </p:nvCxnSpPr>
        <p:spPr>
          <a:xfrm>
            <a:off x="6543675" y="277589"/>
            <a:ext cx="0" cy="43548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05" name="Shape 105"/>
        <p:cNvGrpSpPr/>
        <p:nvPr/>
      </p:nvGrpSpPr>
      <p:grpSpPr>
        <a:xfrm>
          <a:off x="0" y="0"/>
          <a:ext cx="0" cy="0"/>
          <a:chOff x="0" y="0"/>
          <a:chExt cx="0" cy="0"/>
        </a:xfrm>
      </p:grpSpPr>
      <p:pic>
        <p:nvPicPr>
          <p:cNvPr id="106" name="Google Shape;106;p59"/>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07" name="Google Shape;107;p59"/>
          <p:cNvSpPr txBox="1"/>
          <p:nvPr>
            <p:ph idx="1" type="body"/>
          </p:nvPr>
        </p:nvSpPr>
        <p:spPr>
          <a:xfrm>
            <a:off x="685799" y="1035886"/>
            <a:ext cx="38343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8" name="Google Shape;108;p59"/>
          <p:cNvSpPr txBox="1"/>
          <p:nvPr>
            <p:ph idx="2" type="body"/>
          </p:nvPr>
        </p:nvSpPr>
        <p:spPr>
          <a:xfrm>
            <a:off x="4683577" y="1035886"/>
            <a:ext cx="38289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9" name="Google Shape;109;p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59"/>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59"/>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13" name="Google Shape;113;p59"/>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14" name="Google Shape;114;p59"/>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15" name="Shape 115"/>
        <p:cNvGrpSpPr/>
        <p:nvPr/>
      </p:nvGrpSpPr>
      <p:grpSpPr>
        <a:xfrm>
          <a:off x="0" y="0"/>
          <a:ext cx="0" cy="0"/>
          <a:chOff x="0" y="0"/>
          <a:chExt cx="0" cy="0"/>
        </a:xfrm>
      </p:grpSpPr>
      <p:pic>
        <p:nvPicPr>
          <p:cNvPr id="116" name="Google Shape;116;p60"/>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17" name="Google Shape;117;p60"/>
          <p:cNvSpPr txBox="1"/>
          <p:nvPr>
            <p:ph idx="1" type="body"/>
          </p:nvPr>
        </p:nvSpPr>
        <p:spPr>
          <a:xfrm>
            <a:off x="685799" y="946718"/>
            <a:ext cx="3815100" cy="6192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18" name="Google Shape;118;p60"/>
          <p:cNvSpPr txBox="1"/>
          <p:nvPr>
            <p:ph idx="2" type="body"/>
          </p:nvPr>
        </p:nvSpPr>
        <p:spPr>
          <a:xfrm>
            <a:off x="685799" y="1616168"/>
            <a:ext cx="3815100" cy="3024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19" name="Google Shape;119;p60"/>
          <p:cNvSpPr txBox="1"/>
          <p:nvPr>
            <p:ph idx="3" type="body"/>
          </p:nvPr>
        </p:nvSpPr>
        <p:spPr>
          <a:xfrm>
            <a:off x="4672693" y="946716"/>
            <a:ext cx="3828900" cy="6192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20" name="Google Shape;120;p60"/>
          <p:cNvSpPr txBox="1"/>
          <p:nvPr>
            <p:ph idx="4" type="body"/>
          </p:nvPr>
        </p:nvSpPr>
        <p:spPr>
          <a:xfrm>
            <a:off x="4672693" y="1616168"/>
            <a:ext cx="3828900" cy="3024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1" name="Google Shape;121;p6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6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60"/>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60"/>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25" name="Google Shape;125;p60"/>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26" name="Google Shape;126;p60"/>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27" name="Shape 127"/>
        <p:cNvGrpSpPr/>
        <p:nvPr/>
      </p:nvGrpSpPr>
      <p:grpSpPr>
        <a:xfrm>
          <a:off x="0" y="0"/>
          <a:ext cx="0" cy="0"/>
          <a:chOff x="0" y="0"/>
          <a:chExt cx="0" cy="0"/>
        </a:xfrm>
      </p:grpSpPr>
      <p:pic>
        <p:nvPicPr>
          <p:cNvPr id="128" name="Google Shape;128;p61"/>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29" name="Google Shape;129;p6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6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6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61"/>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33" name="Google Shape;133;p61"/>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34" name="Google Shape;134;p61"/>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135" name="Shape 135"/>
        <p:cNvGrpSpPr/>
        <p:nvPr/>
      </p:nvGrpSpPr>
      <p:grpSpPr>
        <a:xfrm>
          <a:off x="0" y="0"/>
          <a:ext cx="0" cy="0"/>
          <a:chOff x="0" y="0"/>
          <a:chExt cx="0" cy="0"/>
        </a:xfrm>
      </p:grpSpPr>
      <p:pic>
        <p:nvPicPr>
          <p:cNvPr id="136" name="Google Shape;136;p62"/>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37" name="Google Shape;137;p62"/>
          <p:cNvSpPr txBox="1"/>
          <p:nvPr>
            <p:ph idx="1" type="body"/>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38" name="Google Shape;138;p62"/>
          <p:cNvSpPr txBox="1"/>
          <p:nvPr>
            <p:ph idx="2" type="body"/>
          </p:nvPr>
        </p:nvSpPr>
        <p:spPr>
          <a:xfrm>
            <a:off x="630936" y="1643745"/>
            <a:ext cx="2948700" cy="2756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39" name="Google Shape;139;p6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0" name="Google Shape;140;p6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6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62"/>
          <p:cNvSpPr txBox="1"/>
          <p:nvPr>
            <p:ph type="title"/>
          </p:nvPr>
        </p:nvSpPr>
        <p:spPr>
          <a:xfrm>
            <a:off x="630936" y="342900"/>
            <a:ext cx="2948700" cy="1115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43" name="Google Shape;143;p62"/>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144" name="Google Shape;144;p62"/>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45" name="Shape 145"/>
        <p:cNvGrpSpPr/>
        <p:nvPr/>
      </p:nvGrpSpPr>
      <p:grpSpPr>
        <a:xfrm>
          <a:off x="0" y="0"/>
          <a:ext cx="0" cy="0"/>
          <a:chOff x="0" y="0"/>
          <a:chExt cx="0" cy="0"/>
        </a:xfrm>
      </p:grpSpPr>
      <p:pic>
        <p:nvPicPr>
          <p:cNvPr id="146" name="Google Shape;146;p63"/>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47" name="Google Shape;147;p63"/>
          <p:cNvSpPr/>
          <p:nvPr>
            <p:ph idx="2" type="pic"/>
          </p:nvPr>
        </p:nvSpPr>
        <p:spPr>
          <a:xfrm>
            <a:off x="3886200" y="742950"/>
            <a:ext cx="4629300" cy="3657600"/>
          </a:xfrm>
          <a:prstGeom prst="rect">
            <a:avLst/>
          </a:prstGeom>
          <a:noFill/>
          <a:ln>
            <a:noFill/>
          </a:ln>
        </p:spPr>
      </p:sp>
      <p:sp>
        <p:nvSpPr>
          <p:cNvPr id="148" name="Google Shape;148;p6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6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0" name="Google Shape;150;p6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63"/>
          <p:cNvSpPr txBox="1"/>
          <p:nvPr>
            <p:ph idx="1" type="body"/>
          </p:nvPr>
        </p:nvSpPr>
        <p:spPr>
          <a:xfrm>
            <a:off x="630936" y="1643745"/>
            <a:ext cx="2948700" cy="2756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52" name="Google Shape;152;p63"/>
          <p:cNvSpPr txBox="1"/>
          <p:nvPr>
            <p:ph type="title"/>
          </p:nvPr>
        </p:nvSpPr>
        <p:spPr>
          <a:xfrm>
            <a:off x="630936" y="342900"/>
            <a:ext cx="2948700" cy="1115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53" name="Google Shape;153;p63"/>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154" name="Google Shape;154;p63"/>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155" name="Shape 155"/>
        <p:cNvGrpSpPr/>
        <p:nvPr/>
      </p:nvGrpSpPr>
      <p:grpSpPr>
        <a:xfrm>
          <a:off x="0" y="0"/>
          <a:ext cx="0" cy="0"/>
          <a:chOff x="0" y="0"/>
          <a:chExt cx="0" cy="0"/>
        </a:xfrm>
      </p:grpSpPr>
      <p:pic>
        <p:nvPicPr>
          <p:cNvPr id="156" name="Google Shape;156;p64"/>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57" name="Google Shape;157;p64"/>
          <p:cNvSpPr txBox="1"/>
          <p:nvPr>
            <p:ph idx="1" type="body"/>
          </p:nvPr>
        </p:nvSpPr>
        <p:spPr>
          <a:xfrm rot="5400000">
            <a:off x="2786946" y="-1122314"/>
            <a:ext cx="3575400" cy="7891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58" name="Google Shape;158;p6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6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6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64"/>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62" name="Google Shape;162;p64"/>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63" name="Google Shape;163;p64"/>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type="twoObj">
  <p:cSld name="TWO_OBJECTS">
    <p:spTree>
      <p:nvGrpSpPr>
        <p:cNvPr id="164" name="Shape 164"/>
        <p:cNvGrpSpPr/>
        <p:nvPr/>
      </p:nvGrpSpPr>
      <p:grpSpPr>
        <a:xfrm>
          <a:off x="0" y="0"/>
          <a:ext cx="0" cy="0"/>
          <a:chOff x="0" y="0"/>
          <a:chExt cx="0" cy="0"/>
        </a:xfrm>
      </p:grpSpPr>
      <p:sp>
        <p:nvSpPr>
          <p:cNvPr id="165" name="Google Shape;165;p6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 name="Google Shape;166;p6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7" name="Google Shape;167;p6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8" name="Google Shape;168;p6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6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pic>
        <p:nvPicPr>
          <p:cNvPr id="20" name="Google Shape;20;p49"/>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21" name="Google Shape;21;p49"/>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49"/>
          <p:cNvSpPr txBox="1"/>
          <p:nvPr>
            <p:ph idx="1" type="body"/>
          </p:nvPr>
        </p:nvSpPr>
        <p:spPr>
          <a:xfrm>
            <a:off x="633845" y="1035887"/>
            <a:ext cx="78867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23" name="Google Shape;23;p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49"/>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26" name="Google Shape;26;p49"/>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27" name="Google Shape;27;p49"/>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8" name="Shape 28"/>
        <p:cNvGrpSpPr/>
        <p:nvPr/>
      </p:nvGrpSpPr>
      <p:grpSpPr>
        <a:xfrm>
          <a:off x="0" y="0"/>
          <a:ext cx="0" cy="0"/>
          <a:chOff x="0" y="0"/>
          <a:chExt cx="0" cy="0"/>
        </a:xfrm>
      </p:grpSpPr>
      <p:pic>
        <p:nvPicPr>
          <p:cNvPr id="29" name="Google Shape;29;p50"/>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30" name="Google Shape;30;p50"/>
          <p:cNvSpPr txBox="1"/>
          <p:nvPr>
            <p:ph idx="1" type="body"/>
          </p:nvPr>
        </p:nvSpPr>
        <p:spPr>
          <a:xfrm>
            <a:off x="633845" y="1035886"/>
            <a:ext cx="3867000" cy="6192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31" name="Google Shape;31;p50"/>
          <p:cNvSpPr txBox="1"/>
          <p:nvPr>
            <p:ph idx="2" type="body"/>
          </p:nvPr>
        </p:nvSpPr>
        <p:spPr>
          <a:xfrm>
            <a:off x="633845" y="1655160"/>
            <a:ext cx="3867000" cy="2985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2" name="Google Shape;32;p50"/>
          <p:cNvSpPr txBox="1"/>
          <p:nvPr>
            <p:ph idx="3" type="body"/>
          </p:nvPr>
        </p:nvSpPr>
        <p:spPr>
          <a:xfrm>
            <a:off x="4629150" y="1035887"/>
            <a:ext cx="3886200" cy="6192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33" name="Google Shape;33;p50"/>
          <p:cNvSpPr txBox="1"/>
          <p:nvPr>
            <p:ph idx="4" type="body"/>
          </p:nvPr>
        </p:nvSpPr>
        <p:spPr>
          <a:xfrm>
            <a:off x="4629150" y="1655160"/>
            <a:ext cx="3886200" cy="2985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4" name="Google Shape;34;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p50"/>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50"/>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8" name="Google Shape;38;p50"/>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39" name="Google Shape;39;p50"/>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pic>
        <p:nvPicPr>
          <p:cNvPr id="41" name="Google Shape;41;p51"/>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42" name="Google Shape;42;p51"/>
          <p:cNvSpPr txBox="1"/>
          <p:nvPr>
            <p:ph type="title"/>
          </p:nvPr>
        </p:nvSpPr>
        <p:spPr>
          <a:xfrm>
            <a:off x="623888" y="1284317"/>
            <a:ext cx="7886700" cy="21384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4500"/>
              <a:buFont typeface="Quattrocento Sans"/>
              <a:buNone/>
              <a:defRPr b="0"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51"/>
          <p:cNvSpPr txBox="1"/>
          <p:nvPr>
            <p:ph idx="1" type="body"/>
          </p:nvPr>
        </p:nvSpPr>
        <p:spPr>
          <a:xfrm>
            <a:off x="623888" y="3414475"/>
            <a:ext cx="7886700" cy="1125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F3F3F"/>
              </a:buClr>
              <a:buSzPts val="1800"/>
              <a:buNone/>
              <a:defRPr sz="1800">
                <a:solidFill>
                  <a:srgbClr val="3F3F3F"/>
                </a:solidFill>
              </a:defRPr>
            </a:lvl1pPr>
            <a:lvl2pPr indent="-228600" lvl="1" marL="914400" algn="l">
              <a:lnSpc>
                <a:spcPct val="90000"/>
              </a:lnSpc>
              <a:spcBef>
                <a:spcPts val="400"/>
              </a:spcBef>
              <a:spcAft>
                <a:spcPts val="0"/>
              </a:spcAft>
              <a:buClr>
                <a:srgbClr val="888888"/>
              </a:buClr>
              <a:buSzPts val="1400"/>
              <a:buNone/>
              <a:defRPr sz="1400">
                <a:solidFill>
                  <a:srgbClr val="888888"/>
                </a:solidFill>
              </a:defRPr>
            </a:lvl2pPr>
            <a:lvl3pPr indent="-228600" lvl="2" marL="1371600" algn="l">
              <a:lnSpc>
                <a:spcPct val="90000"/>
              </a:lnSpc>
              <a:spcBef>
                <a:spcPts val="400"/>
              </a:spcBef>
              <a:spcAft>
                <a:spcPts val="0"/>
              </a:spcAft>
              <a:buClr>
                <a:srgbClr val="888888"/>
              </a:buClr>
              <a:buSzPts val="1200"/>
              <a:buNone/>
              <a:defRPr sz="1200">
                <a:solidFill>
                  <a:srgbClr val="888888"/>
                </a:solidFill>
              </a:defRPr>
            </a:lvl3pPr>
            <a:lvl4pPr indent="-228600" lvl="3" marL="1828800" algn="l">
              <a:lnSpc>
                <a:spcPct val="90000"/>
              </a:lnSpc>
              <a:spcBef>
                <a:spcPts val="400"/>
              </a:spcBef>
              <a:spcAft>
                <a:spcPts val="0"/>
              </a:spcAft>
              <a:buClr>
                <a:srgbClr val="888888"/>
              </a:buClr>
              <a:buSzPts val="1100"/>
              <a:buNone/>
              <a:defRPr sz="1100">
                <a:solidFill>
                  <a:srgbClr val="888888"/>
                </a:solidFill>
              </a:defRPr>
            </a:lvl4pPr>
            <a:lvl5pPr indent="-228600" lvl="4" marL="2286000" algn="l">
              <a:lnSpc>
                <a:spcPct val="90000"/>
              </a:lnSpc>
              <a:spcBef>
                <a:spcPts val="4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44" name="Google Shape;44;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 name="Google Shape;45;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5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7" name="Shape 47"/>
        <p:cNvGrpSpPr/>
        <p:nvPr/>
      </p:nvGrpSpPr>
      <p:grpSpPr>
        <a:xfrm>
          <a:off x="0" y="0"/>
          <a:ext cx="0" cy="0"/>
          <a:chOff x="0" y="0"/>
          <a:chExt cx="0" cy="0"/>
        </a:xfrm>
      </p:grpSpPr>
      <p:pic>
        <p:nvPicPr>
          <p:cNvPr id="48" name="Google Shape;48;p52"/>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49" name="Google Shape;49;p52"/>
          <p:cNvSpPr txBox="1"/>
          <p:nvPr>
            <p:ph idx="1" type="body"/>
          </p:nvPr>
        </p:nvSpPr>
        <p:spPr>
          <a:xfrm>
            <a:off x="633845" y="1035887"/>
            <a:ext cx="38862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0" name="Google Shape;50;p52"/>
          <p:cNvSpPr txBox="1"/>
          <p:nvPr>
            <p:ph idx="2" type="body"/>
          </p:nvPr>
        </p:nvSpPr>
        <p:spPr>
          <a:xfrm>
            <a:off x="4629150" y="1035887"/>
            <a:ext cx="3886200" cy="359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1" name="Google Shape;51;p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5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52"/>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55" name="Google Shape;55;p52"/>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56" name="Google Shape;56;p52"/>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7" name="Shape 57"/>
        <p:cNvGrpSpPr/>
        <p:nvPr/>
      </p:nvGrpSpPr>
      <p:grpSpPr>
        <a:xfrm>
          <a:off x="0" y="0"/>
          <a:ext cx="0" cy="0"/>
          <a:chOff x="0" y="0"/>
          <a:chExt cx="0" cy="0"/>
        </a:xfrm>
      </p:grpSpPr>
      <p:pic>
        <p:nvPicPr>
          <p:cNvPr id="58" name="Google Shape;58;p53"/>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59" name="Google Shape;59;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5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5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3" name="Google Shape;63;p5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64" name="Google Shape;64;p53"/>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5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5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5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pic>
        <p:nvPicPr>
          <p:cNvPr id="70" name="Google Shape;70;p55"/>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71" name="Google Shape;71;p55"/>
          <p:cNvSpPr txBox="1"/>
          <p:nvPr>
            <p:ph type="title"/>
          </p:nvPr>
        </p:nvSpPr>
        <p:spPr>
          <a:xfrm>
            <a:off x="630936" y="342900"/>
            <a:ext cx="29487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2400"/>
              <a:buFont typeface="Quattrocento Sans"/>
              <a:buNone/>
              <a:defRPr b="0"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55"/>
          <p:cNvSpPr txBox="1"/>
          <p:nvPr>
            <p:ph idx="1" type="body"/>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73" name="Google Shape;73;p55"/>
          <p:cNvSpPr txBox="1"/>
          <p:nvPr>
            <p:ph idx="2" type="body"/>
          </p:nvPr>
        </p:nvSpPr>
        <p:spPr>
          <a:xfrm>
            <a:off x="630936" y="1543049"/>
            <a:ext cx="2948700" cy="2857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74" name="Google Shape;74;p5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5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5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55"/>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78" name="Google Shape;78;p55"/>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pic>
        <p:nvPicPr>
          <p:cNvPr id="80" name="Google Shape;80;p56"/>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81" name="Google Shape;81;p56"/>
          <p:cNvSpPr txBox="1"/>
          <p:nvPr>
            <p:ph type="title"/>
          </p:nvPr>
        </p:nvSpPr>
        <p:spPr>
          <a:xfrm>
            <a:off x="630936" y="342900"/>
            <a:ext cx="29487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3EADA7"/>
              </a:buClr>
              <a:buSzPts val="2400"/>
              <a:buFont typeface="Quattrocento Sans"/>
              <a:buNone/>
              <a:defRPr b="0"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56"/>
          <p:cNvSpPr/>
          <p:nvPr>
            <p:ph idx="2" type="pic"/>
          </p:nvPr>
        </p:nvSpPr>
        <p:spPr>
          <a:xfrm>
            <a:off x="3886200" y="742950"/>
            <a:ext cx="4629300" cy="3657600"/>
          </a:xfrm>
          <a:prstGeom prst="rect">
            <a:avLst/>
          </a:prstGeom>
          <a:noFill/>
          <a:ln>
            <a:noFill/>
          </a:ln>
        </p:spPr>
      </p:sp>
      <p:sp>
        <p:nvSpPr>
          <p:cNvPr id="83" name="Google Shape;83;p56"/>
          <p:cNvSpPr txBox="1"/>
          <p:nvPr>
            <p:ph idx="1" type="body"/>
          </p:nvPr>
        </p:nvSpPr>
        <p:spPr>
          <a:xfrm>
            <a:off x="630936" y="1543050"/>
            <a:ext cx="2948700" cy="2857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84" name="Google Shape;84;p5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5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5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87" name="Google Shape;87;p56"/>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88" name="Google Shape;88;p56"/>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633845" y="274320"/>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3EADA7"/>
              </a:buClr>
              <a:buSzPts val="3300"/>
              <a:buFont typeface="Quattrocento Sans"/>
              <a:buNone/>
              <a:defRPr b="0" i="0" sz="3300" u="none" cap="none" strike="noStrike">
                <a:solidFill>
                  <a:srgbClr val="3EADA7"/>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47"/>
          <p:cNvSpPr txBox="1"/>
          <p:nvPr>
            <p:ph idx="1" type="body"/>
          </p:nvPr>
        </p:nvSpPr>
        <p:spPr>
          <a:xfrm>
            <a:off x="633845" y="1371600"/>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oto Sans Symbols"/>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8" name="Google Shape;8;p4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4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4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youtube.com/watch?v=Qm9zcFXiXsg"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youtube.com/watch?v=CS23BQiF4h0"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pond5.com/stock-footage/item/101032481-2018-us-drone-strike-kills-dozens-taliban-terrorist-fighters"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34.png"/><Relationship Id="rId7" Type="http://schemas.openxmlformats.org/officeDocument/2006/relationships/image" Target="../media/image44.png"/><Relationship Id="rId8" Type="http://schemas.openxmlformats.org/officeDocument/2006/relationships/image" Target="../media/image4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57.png"/><Relationship Id="rId5"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youtube.com/watch?v=fZJB1qIH1xc" TargetMode="External"/><Relationship Id="rId4" Type="http://schemas.openxmlformats.org/officeDocument/2006/relationships/hyperlink" Target="https://www.youtube.com/watch?v=FxTpybAOYW4" TargetMode="External"/><Relationship Id="rId5" Type="http://schemas.openxmlformats.org/officeDocument/2006/relationships/hyperlink" Target="https://www.youtube.com/watch?v=QU20LqvCx_g" TargetMode="External"/><Relationship Id="rId6" Type="http://schemas.openxmlformats.org/officeDocument/2006/relationships/image" Target="../media/image40.png"/><Relationship Id="rId7" Type="http://schemas.openxmlformats.org/officeDocument/2006/relationships/image" Target="../media/image22.png"/><Relationship Id="rId8"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59.jpg"/><Relationship Id="rId7" Type="http://schemas.openxmlformats.org/officeDocument/2006/relationships/image" Target="../media/image19.jpg"/><Relationship Id="rId8"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www.youtube.com/watch?v=SeNLUW79_-c" TargetMode="External"/><Relationship Id="rId4" Type="http://schemas.openxmlformats.org/officeDocument/2006/relationships/image" Target="../media/image4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www.youtube.com/watch?v=urkQD-hB5Hg" TargetMode="External"/><Relationship Id="rId4"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
          <p:cNvSpPr txBox="1"/>
          <p:nvPr>
            <p:ph type="ctrTitle"/>
          </p:nvPr>
        </p:nvSpPr>
        <p:spPr>
          <a:xfrm>
            <a:off x="628650" y="797750"/>
            <a:ext cx="8458200" cy="1406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SzPts val="4100"/>
              <a:buNone/>
            </a:pPr>
            <a:r>
              <a:rPr lang="en" sz="3600">
                <a:latin typeface="Georgia"/>
                <a:ea typeface="Georgia"/>
                <a:cs typeface="Georgia"/>
                <a:sym typeface="Georgia"/>
              </a:rPr>
              <a:t>Lecture 15-16: Robotics</a:t>
            </a:r>
            <a:endParaRPr sz="36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70"/>
          <p:cNvSpPr txBox="1"/>
          <p:nvPr>
            <p:ph idx="1" type="body"/>
          </p:nvPr>
        </p:nvSpPr>
        <p:spPr>
          <a:xfrm>
            <a:off x="0" y="1010194"/>
            <a:ext cx="9122125" cy="4095082"/>
          </a:xfrm>
          <a:prstGeom prst="rect">
            <a:avLst/>
          </a:prstGeom>
          <a:noFill/>
          <a:ln>
            <a:noFill/>
          </a:ln>
        </p:spPr>
        <p:txBody>
          <a:bodyPr anchorCtr="0" anchor="t" bIns="34275" lIns="68575" spcFirstLastPara="1" rIns="68575" wrap="square" tIns="34275">
            <a:noAutofit/>
          </a:bodyPr>
          <a:lstStyle/>
          <a:p>
            <a:pPr indent="-381000" lvl="0" marL="457200" rtl="0" algn="just">
              <a:lnSpc>
                <a:spcPct val="90000"/>
              </a:lnSpc>
              <a:spcBef>
                <a:spcPts val="0"/>
              </a:spcBef>
              <a:spcAft>
                <a:spcPts val="0"/>
              </a:spcAft>
              <a:buSzPts val="2400"/>
              <a:buFont typeface="Georgia"/>
              <a:buChar char="●"/>
            </a:pPr>
            <a:r>
              <a:rPr lang="en" sz="2000">
                <a:latin typeface="Georgia"/>
                <a:ea typeface="Georgia"/>
                <a:cs typeface="Georgia"/>
                <a:sym typeface="Georgia"/>
              </a:rPr>
              <a:t>Hard Problems Are Easy, Easy Problems Are Hard!</a:t>
            </a:r>
            <a:endParaRPr/>
          </a:p>
          <a:p>
            <a:pPr indent="-381000" lvl="0" marL="457200" rtl="0" algn="just">
              <a:lnSpc>
                <a:spcPct val="90000"/>
              </a:lnSpc>
              <a:spcBef>
                <a:spcPts val="0"/>
              </a:spcBef>
              <a:spcAft>
                <a:spcPts val="0"/>
              </a:spcAft>
              <a:buSzPts val="2400"/>
              <a:buFont typeface="Georgia"/>
              <a:buChar char="●"/>
            </a:pPr>
            <a:r>
              <a:rPr lang="en" sz="2000">
                <a:latin typeface="Georgia"/>
                <a:ea typeface="Georgia"/>
                <a:cs typeface="Georgia"/>
                <a:sym typeface="Georgia"/>
              </a:rPr>
              <a:t>Cultural vs. Biological Evolution:</a:t>
            </a:r>
            <a:endParaRPr/>
          </a:p>
          <a:p>
            <a:pPr indent="-381000" lvl="1" marL="914400" rtl="0" algn="just">
              <a:lnSpc>
                <a:spcPct val="90000"/>
              </a:lnSpc>
              <a:spcBef>
                <a:spcPts val="0"/>
              </a:spcBef>
              <a:spcAft>
                <a:spcPts val="0"/>
              </a:spcAft>
              <a:buSzPts val="2400"/>
              <a:buFont typeface="Georgia"/>
              <a:buChar char="●"/>
            </a:pPr>
            <a:r>
              <a:rPr lang="en" sz="1700">
                <a:latin typeface="Georgia"/>
                <a:ea typeface="Georgia"/>
                <a:cs typeface="Georgia"/>
                <a:sym typeface="Georgia"/>
              </a:rPr>
              <a:t>Skills developed through cultural evolution (e.g., mathematics, logic, scientific reasoning) are easier to automate because they are based on explicit rules and frameworks.</a:t>
            </a:r>
            <a:endParaRPr/>
          </a:p>
          <a:p>
            <a:pPr indent="-381000" lvl="1" marL="914400" rtl="0" algn="just">
              <a:lnSpc>
                <a:spcPct val="90000"/>
              </a:lnSpc>
              <a:spcBef>
                <a:spcPts val="0"/>
              </a:spcBef>
              <a:spcAft>
                <a:spcPts val="0"/>
              </a:spcAft>
              <a:buSzPts val="2400"/>
              <a:buFont typeface="Georgia"/>
              <a:buChar char="●"/>
            </a:pPr>
            <a:r>
              <a:rPr lang="en" sz="1700">
                <a:latin typeface="Georgia"/>
                <a:ea typeface="Georgia"/>
                <a:cs typeface="Georgia"/>
                <a:sym typeface="Georgia"/>
              </a:rPr>
              <a:t>Skills rooted in biological evolution (e.g., intuition, sensory perception) are harder to automate because they rely on implicit, subconscious processes.</a:t>
            </a:r>
            <a:endParaRPr sz="2000">
              <a:latin typeface="Georgia"/>
              <a:ea typeface="Georgia"/>
              <a:cs typeface="Georgia"/>
              <a:sym typeface="Georgia"/>
            </a:endParaRPr>
          </a:p>
          <a:p>
            <a:pPr indent="-381000" lvl="0" marL="457200" rtl="0" algn="just">
              <a:lnSpc>
                <a:spcPct val="90000"/>
              </a:lnSpc>
              <a:spcBef>
                <a:spcPts val="0"/>
              </a:spcBef>
              <a:spcAft>
                <a:spcPts val="0"/>
              </a:spcAft>
              <a:buSzPts val="2400"/>
              <a:buFont typeface="Georgia"/>
              <a:buChar char="●"/>
            </a:pPr>
            <a:r>
              <a:rPr lang="en" sz="2000">
                <a:latin typeface="Georgia"/>
                <a:ea typeface="Georgia"/>
                <a:cs typeface="Georgia"/>
                <a:sym typeface="Georgia"/>
              </a:rPr>
              <a:t>Social and Emotional Intelligence:</a:t>
            </a:r>
            <a:endParaRPr/>
          </a:p>
          <a:p>
            <a:pPr indent="-381000" lvl="1" marL="914400" rtl="0" algn="just">
              <a:lnSpc>
                <a:spcPct val="90000"/>
              </a:lnSpc>
              <a:spcBef>
                <a:spcPts val="0"/>
              </a:spcBef>
              <a:spcAft>
                <a:spcPts val="0"/>
              </a:spcAft>
              <a:buSzPts val="2400"/>
              <a:buFont typeface="Georgia"/>
              <a:buChar char="●"/>
            </a:pPr>
            <a:r>
              <a:rPr lang="en" sz="1700">
                <a:latin typeface="Georgia"/>
                <a:ea typeface="Georgia"/>
                <a:cs typeface="Georgia"/>
                <a:sym typeface="Georgia"/>
              </a:rPr>
              <a:t>Skills like empathy, understanding motivations, and social interaction are hard to engineer because they are deeply rooted in human evolution and are largely unconscious.</a:t>
            </a:r>
            <a:endParaRPr/>
          </a:p>
          <a:p>
            <a:pPr indent="-381000" lvl="0" marL="457200" rtl="0" algn="just">
              <a:lnSpc>
                <a:spcPct val="90000"/>
              </a:lnSpc>
              <a:spcBef>
                <a:spcPts val="0"/>
              </a:spcBef>
              <a:spcAft>
                <a:spcPts val="0"/>
              </a:spcAft>
              <a:buSzPts val="2400"/>
              <a:buFont typeface="Georgia"/>
              <a:buChar char="●"/>
            </a:pPr>
            <a:r>
              <a:rPr lang="en" sz="2000">
                <a:latin typeface="Georgia"/>
                <a:ea typeface="Georgia"/>
                <a:cs typeface="Georgia"/>
                <a:sym typeface="Georgia"/>
              </a:rPr>
              <a:t>Implications for Automation:</a:t>
            </a:r>
            <a:endParaRPr/>
          </a:p>
          <a:p>
            <a:pPr indent="-381000" lvl="1" marL="914400" rtl="0" algn="just">
              <a:lnSpc>
                <a:spcPct val="90000"/>
              </a:lnSpc>
              <a:spcBef>
                <a:spcPts val="0"/>
              </a:spcBef>
              <a:spcAft>
                <a:spcPts val="0"/>
              </a:spcAft>
              <a:buSzPts val="2400"/>
              <a:buFont typeface="Georgia"/>
              <a:buChar char="●"/>
            </a:pPr>
            <a:r>
              <a:rPr lang="en" sz="1700">
                <a:latin typeface="Georgia"/>
                <a:ea typeface="Georgia"/>
                <a:cs typeface="Georgia"/>
                <a:sym typeface="Georgia"/>
              </a:rPr>
              <a:t>Jobs requiring physical dexterity, creativity, or emotional intelligence (e.g., caregiving, art, teaching) are less likely to be fully automated in the near future.</a:t>
            </a:r>
            <a:endParaRPr/>
          </a:p>
        </p:txBody>
      </p:sp>
      <p:sp>
        <p:nvSpPr>
          <p:cNvPr id="244" name="Google Shape;244;p70"/>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Moravec’s Paradox?</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1"/>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0" lvl="0" marL="457200" marR="0" rtl="0" algn="just">
              <a:lnSpc>
                <a:spcPct val="90000"/>
              </a:lnSpc>
              <a:spcBef>
                <a:spcPts val="0"/>
              </a:spcBef>
              <a:spcAft>
                <a:spcPts val="0"/>
              </a:spcAft>
              <a:buClr>
                <a:schemeClr val="dk1"/>
              </a:buClr>
              <a:buSzPts val="1100"/>
              <a:buFont typeface="Arial"/>
              <a:buNone/>
            </a:pPr>
            <a:r>
              <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250" name="Google Shape;250;p11"/>
          <p:cNvSpPr txBox="1"/>
          <p:nvPr/>
        </p:nvSpPr>
        <p:spPr>
          <a:xfrm>
            <a:off x="0"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 1</a:t>
            </a:r>
            <a:endParaRPr b="1" i="0" sz="3000" u="none" cap="none" strike="noStrike">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8"/>
          <p:cNvSpPr txBox="1"/>
          <p:nvPr/>
        </p:nvSpPr>
        <p:spPr>
          <a:xfrm>
            <a:off x="0" y="226662"/>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Significant Opportunities in Robotics!</a:t>
            </a:r>
            <a:endParaRPr b="0" i="0" sz="1400" u="none" cap="none" strike="noStrike">
              <a:solidFill>
                <a:srgbClr val="000000"/>
              </a:solidFill>
              <a:latin typeface="Arial"/>
              <a:ea typeface="Arial"/>
              <a:cs typeface="Arial"/>
              <a:sym typeface="Arial"/>
            </a:endParaRPr>
          </a:p>
        </p:txBody>
      </p:sp>
      <p:pic>
        <p:nvPicPr>
          <p:cNvPr id="256" name="Google Shape;256;p8"/>
          <p:cNvPicPr preferRelativeResize="0"/>
          <p:nvPr/>
        </p:nvPicPr>
        <p:blipFill rotWithShape="1">
          <a:blip r:embed="rId3">
            <a:alphaModFix/>
          </a:blip>
          <a:srcRect b="0" l="0" r="0" t="0"/>
          <a:stretch/>
        </p:blipFill>
        <p:spPr>
          <a:xfrm>
            <a:off x="0" y="1103293"/>
            <a:ext cx="3714919" cy="3813545"/>
          </a:xfrm>
          <a:prstGeom prst="rect">
            <a:avLst/>
          </a:prstGeom>
          <a:noFill/>
          <a:ln>
            <a:noFill/>
          </a:ln>
        </p:spPr>
      </p:pic>
      <p:pic>
        <p:nvPicPr>
          <p:cNvPr id="257" name="Google Shape;257;p8"/>
          <p:cNvPicPr preferRelativeResize="0"/>
          <p:nvPr/>
        </p:nvPicPr>
        <p:blipFill rotWithShape="1">
          <a:blip r:embed="rId4">
            <a:alphaModFix/>
          </a:blip>
          <a:srcRect b="0" l="0" r="0" t="0"/>
          <a:stretch/>
        </p:blipFill>
        <p:spPr>
          <a:xfrm>
            <a:off x="3792982" y="1526623"/>
            <a:ext cx="5329143" cy="29668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9"/>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rtl="0" algn="just">
              <a:lnSpc>
                <a:spcPct val="90000"/>
              </a:lnSpc>
              <a:spcBef>
                <a:spcPts val="0"/>
              </a:spcBef>
              <a:spcAft>
                <a:spcPts val="0"/>
              </a:spcAft>
              <a:buSzPts val="1400"/>
              <a:buFont typeface="Georgia"/>
              <a:buChar char="●"/>
            </a:pPr>
            <a:r>
              <a:rPr lang="en">
                <a:latin typeface="Georgia"/>
                <a:ea typeface="Georgia"/>
                <a:cs typeface="Georgia"/>
                <a:sym typeface="Georgia"/>
              </a:rPr>
              <a:t>India's use of robotics is growing at 12 percent, almost twice that of the global rate. </a:t>
            </a:r>
            <a:endParaRPr/>
          </a:p>
          <a:p>
            <a:pPr indent="-317500" lvl="0" marL="457200" rtl="0" algn="just">
              <a:lnSpc>
                <a:spcPct val="90000"/>
              </a:lnSpc>
              <a:spcBef>
                <a:spcPts val="0"/>
              </a:spcBef>
              <a:spcAft>
                <a:spcPts val="0"/>
              </a:spcAft>
              <a:buSzPts val="1400"/>
              <a:buFont typeface="Georgia"/>
              <a:buChar char="●"/>
            </a:pPr>
            <a:r>
              <a:rPr lang="en">
                <a:latin typeface="Georgia"/>
                <a:ea typeface="Georgia"/>
                <a:cs typeface="Georgia"/>
                <a:sym typeface="Georgia"/>
              </a:rPr>
              <a:t>There has been an increase of 191 percent in the number of job postings in the robotics sector in India between May 2015 and May 2020. </a:t>
            </a:r>
            <a:endParaRPr/>
          </a:p>
          <a:p>
            <a:pPr indent="-228600" lvl="0" marL="457200" rtl="0" algn="just">
              <a:lnSpc>
                <a:spcPct val="90000"/>
              </a:lnSpc>
              <a:spcBef>
                <a:spcPts val="0"/>
              </a:spcBef>
              <a:spcAft>
                <a:spcPts val="0"/>
              </a:spcAft>
              <a:buSzPts val="1400"/>
              <a:buFont typeface="Georgia"/>
              <a:buNone/>
            </a:pPr>
            <a:r>
              <a:t/>
            </a:r>
            <a:endParaRPr>
              <a:latin typeface="Georgia"/>
              <a:ea typeface="Georgia"/>
              <a:cs typeface="Georgia"/>
              <a:sym typeface="Georgia"/>
            </a:endParaRPr>
          </a:p>
          <a:p>
            <a:pPr indent="-317500" lvl="0" marL="457200" rtl="0" algn="just">
              <a:lnSpc>
                <a:spcPct val="90000"/>
              </a:lnSpc>
              <a:spcBef>
                <a:spcPts val="0"/>
              </a:spcBef>
              <a:spcAft>
                <a:spcPts val="0"/>
              </a:spcAft>
              <a:buSzPts val="1400"/>
              <a:buFont typeface="Georgia"/>
              <a:buChar char="●"/>
            </a:pPr>
            <a:r>
              <a:rPr lang="en">
                <a:latin typeface="Georgia"/>
                <a:ea typeface="Georgia"/>
                <a:cs typeface="Georgia"/>
                <a:sym typeface="Georgia"/>
              </a:rPr>
              <a:t>The density of robots in India is one of the lowest, 4 per 10,000 employees, compared to 154, 55.2, and 40.4 for China, Japan, and the USA, respectively, the top three economies of the world.</a:t>
            </a:r>
            <a:endParaRPr>
              <a:latin typeface="Georgia"/>
              <a:ea typeface="Georgia"/>
              <a:cs typeface="Georgia"/>
              <a:sym typeface="Georgia"/>
            </a:endParaRPr>
          </a:p>
        </p:txBody>
      </p:sp>
      <p:sp>
        <p:nvSpPr>
          <p:cNvPr id="263" name="Google Shape;263;p9"/>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Significant Opportunities in Robotics!</a:t>
            </a:r>
            <a:endParaRPr b="0" i="0" sz="3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71"/>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NVIDIA Isaac GR00T N1</a:t>
            </a:r>
            <a:endParaRPr/>
          </a:p>
          <a:p>
            <a:pPr indent="0" lvl="0" marL="0" marR="0" rtl="0" algn="l">
              <a:lnSpc>
                <a:spcPct val="100000"/>
              </a:lnSpc>
              <a:spcBef>
                <a:spcPts val="0"/>
              </a:spcBef>
              <a:spcAft>
                <a:spcPts val="0"/>
              </a:spcAft>
              <a:buClr>
                <a:srgbClr val="000000"/>
              </a:buClr>
              <a:buSzPts val="3000"/>
              <a:buFont typeface="Arial"/>
              <a:buNone/>
            </a:pPr>
            <a:br>
              <a:rPr b="1" i="0" lang="en" sz="3000" u="none" cap="none" strike="noStrike">
                <a:solidFill>
                  <a:schemeClr val="dk1"/>
                </a:solidFill>
                <a:latin typeface="Georgia"/>
                <a:ea typeface="Georgia"/>
                <a:cs typeface="Georgia"/>
                <a:sym typeface="Georgia"/>
              </a:rPr>
            </a:br>
            <a:endParaRPr b="0" i="0" sz="3200" u="none" cap="none" strike="noStrike">
              <a:solidFill>
                <a:srgbClr val="000000"/>
              </a:solidFill>
              <a:latin typeface="Arial"/>
              <a:ea typeface="Arial"/>
              <a:cs typeface="Arial"/>
              <a:sym typeface="Arial"/>
            </a:endParaRPr>
          </a:p>
        </p:txBody>
      </p:sp>
      <p:pic>
        <p:nvPicPr>
          <p:cNvPr descr="NVIDIA Isaac GR00T N1: An Open Foundation Model for Humanoid Robots" id="269" name="Google Shape;269;p71"/>
          <p:cNvPicPr preferRelativeResize="0"/>
          <p:nvPr/>
        </p:nvPicPr>
        <p:blipFill rotWithShape="1">
          <a:blip r:embed="rId3">
            <a:alphaModFix/>
          </a:blip>
          <a:srcRect b="0" l="0" r="0" t="0"/>
          <a:stretch/>
        </p:blipFill>
        <p:spPr>
          <a:xfrm>
            <a:off x="837711" y="923754"/>
            <a:ext cx="7468577" cy="4219746"/>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72"/>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br>
              <a:rPr b="1" i="0" lang="en" sz="3000" u="none" cap="none" strike="noStrike">
                <a:solidFill>
                  <a:schemeClr val="dk1"/>
                </a:solidFill>
                <a:latin typeface="Georgia"/>
                <a:ea typeface="Georgia"/>
                <a:cs typeface="Georgia"/>
                <a:sym typeface="Georgia"/>
              </a:rPr>
            </a:br>
            <a:endParaRPr b="0" i="0" sz="3200" u="none" cap="none" strike="noStrike">
              <a:solidFill>
                <a:srgbClr val="000000"/>
              </a:solidFill>
              <a:latin typeface="Arial"/>
              <a:ea typeface="Arial"/>
              <a:cs typeface="Arial"/>
              <a:sym typeface="Arial"/>
            </a:endParaRPr>
          </a:p>
        </p:txBody>
      </p:sp>
      <p:pic>
        <p:nvPicPr>
          <p:cNvPr id="275" name="Google Shape;275;p72"/>
          <p:cNvPicPr preferRelativeResize="0"/>
          <p:nvPr/>
        </p:nvPicPr>
        <p:blipFill rotWithShape="1">
          <a:blip r:embed="rId3">
            <a:alphaModFix/>
          </a:blip>
          <a:srcRect b="0" l="0" r="0" t="0"/>
          <a:stretch/>
        </p:blipFill>
        <p:spPr>
          <a:xfrm>
            <a:off x="117973" y="1389232"/>
            <a:ext cx="8908054" cy="236503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2"/>
          <p:cNvSpPr txBox="1"/>
          <p:nvPr>
            <p:ph idx="1" type="body"/>
          </p:nvPr>
        </p:nvSpPr>
        <p:spPr>
          <a:xfrm>
            <a:off x="0" y="883475"/>
            <a:ext cx="66459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Robotics has a long history, dating back to ancient times when the Greeks and Romans used simple mechanical devices to perform tasks.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1921 - The term "robot" was first used in 1920 in a play called "R.U.R." Or "Rossum's universal robots" by the Czech writer Karel Capek.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1940s and 1950s: Researchers began to explore the possibility of creating machines that could perform tasks autonomously. This led to the development of the first electronic computers, which were used to control industrial machinery.</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In 1956, George Devol and Joseph Engelberger founded the first robotics company, Unimation, which introduced the first industrial robot in 1961.</a:t>
            </a:r>
            <a:endParaRPr>
              <a:latin typeface="Georgia"/>
              <a:ea typeface="Georgia"/>
              <a:cs typeface="Georgia"/>
              <a:sym typeface="Georgia"/>
            </a:endParaRPr>
          </a:p>
        </p:txBody>
      </p:sp>
      <p:sp>
        <p:nvSpPr>
          <p:cNvPr id="281" name="Google Shape;281;p12"/>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Brief History - I</a:t>
            </a:r>
            <a:endParaRPr b="1" i="0" sz="3000" u="none" cap="none" strike="noStrike">
              <a:solidFill>
                <a:schemeClr val="dk1"/>
              </a:solidFill>
              <a:latin typeface="Georgia"/>
              <a:ea typeface="Georgia"/>
              <a:cs typeface="Georgia"/>
              <a:sym typeface="Georgia"/>
            </a:endParaRPr>
          </a:p>
        </p:txBody>
      </p:sp>
      <p:pic>
        <p:nvPicPr>
          <p:cNvPr id="282" name="Google Shape;282;p12"/>
          <p:cNvPicPr preferRelativeResize="0"/>
          <p:nvPr/>
        </p:nvPicPr>
        <p:blipFill rotWithShape="1">
          <a:blip r:embed="rId3">
            <a:alphaModFix/>
          </a:blip>
          <a:srcRect b="0" l="0" r="0" t="0"/>
          <a:stretch/>
        </p:blipFill>
        <p:spPr>
          <a:xfrm>
            <a:off x="6732625" y="2191250"/>
            <a:ext cx="2239324" cy="1679501"/>
          </a:xfrm>
          <a:prstGeom prst="rect">
            <a:avLst/>
          </a:prstGeom>
          <a:noFill/>
          <a:ln cap="flat" cmpd="sng" w="9525">
            <a:solidFill>
              <a:schemeClr val="dk2"/>
            </a:solidFill>
            <a:prstDash val="solid"/>
            <a:round/>
            <a:headEnd len="sm" w="sm" type="none"/>
            <a:tailEnd len="sm" w="sm" type="none"/>
          </a:ln>
        </p:spPr>
      </p:pic>
      <p:sp>
        <p:nvSpPr>
          <p:cNvPr id="283" name="Google Shape;283;p12"/>
          <p:cNvSpPr txBox="1"/>
          <p:nvPr/>
        </p:nvSpPr>
        <p:spPr>
          <a:xfrm>
            <a:off x="6932392" y="4018134"/>
            <a:ext cx="183978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Unimate, 1961</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3"/>
          <p:cNvSpPr txBox="1"/>
          <p:nvPr>
            <p:ph idx="1" type="body"/>
          </p:nvPr>
        </p:nvSpPr>
        <p:spPr>
          <a:xfrm>
            <a:off x="0" y="883475"/>
            <a:ext cx="71181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The 1960s and 1970s saw significant growth in the robotics industry, with robots being used for welding, painting, and other manufacturing tasks.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In the 1980s, robots became more advanced and began to be used in new applications, such as surgery and space exploration.</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The 1990s saw the development of humanoid robots, such as Honda's ASIMO, which could walk, climb stairs, and interact with humans.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In the 21st century, robots have become more integrated into society, with applications in areas such as education, agriculture, and service industries.</a:t>
            </a:r>
            <a:endParaRPr>
              <a:latin typeface="Georgia"/>
              <a:ea typeface="Georgia"/>
              <a:cs typeface="Georgia"/>
              <a:sym typeface="Georgia"/>
            </a:endParaRPr>
          </a:p>
        </p:txBody>
      </p:sp>
      <p:sp>
        <p:nvSpPr>
          <p:cNvPr id="289" name="Google Shape;289;p13"/>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Brief History - II</a:t>
            </a:r>
            <a:endParaRPr b="1" i="0" sz="3000" u="none" cap="none" strike="noStrike">
              <a:solidFill>
                <a:schemeClr val="dk1"/>
              </a:solidFill>
              <a:latin typeface="Georgia"/>
              <a:ea typeface="Georgia"/>
              <a:cs typeface="Georgia"/>
              <a:sym typeface="Georgia"/>
            </a:endParaRPr>
          </a:p>
        </p:txBody>
      </p:sp>
      <p:pic>
        <p:nvPicPr>
          <p:cNvPr id="290" name="Google Shape;290;p13"/>
          <p:cNvPicPr preferRelativeResize="0"/>
          <p:nvPr/>
        </p:nvPicPr>
        <p:blipFill rotWithShape="1">
          <a:blip r:embed="rId3">
            <a:alphaModFix/>
          </a:blip>
          <a:srcRect b="0" l="0" r="0" t="0"/>
          <a:stretch/>
        </p:blipFill>
        <p:spPr>
          <a:xfrm>
            <a:off x="7174175" y="2348623"/>
            <a:ext cx="1843226" cy="1344975"/>
          </a:xfrm>
          <a:prstGeom prst="rect">
            <a:avLst/>
          </a:prstGeom>
          <a:noFill/>
          <a:ln cap="flat" cmpd="sng" w="9525">
            <a:solidFill>
              <a:schemeClr val="dk2"/>
            </a:solidFill>
            <a:prstDash val="solid"/>
            <a:round/>
            <a:headEnd len="sm" w="sm" type="none"/>
            <a:tailEnd len="sm" w="sm" type="none"/>
          </a:ln>
        </p:spPr>
      </p:pic>
      <p:sp>
        <p:nvSpPr>
          <p:cNvPr id="291" name="Google Shape;291;p13"/>
          <p:cNvSpPr txBox="1"/>
          <p:nvPr/>
        </p:nvSpPr>
        <p:spPr>
          <a:xfrm>
            <a:off x="7404493" y="3800419"/>
            <a:ext cx="138258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ASMIO, 1990</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4"/>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Used in manufacturing and assembly lines to perform repetitive tasks.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robotic arms that weld car parts or pick and place machines that move items from one place to another.</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Can work faster and more accurately than humans.</a:t>
            </a:r>
            <a:endParaRPr>
              <a:latin typeface="Georgia"/>
              <a:ea typeface="Georgia"/>
              <a:cs typeface="Georgia"/>
              <a:sym typeface="Georgia"/>
            </a:endParaRPr>
          </a:p>
        </p:txBody>
      </p:sp>
      <p:sp>
        <p:nvSpPr>
          <p:cNvPr id="297" name="Google Shape;297;p14"/>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 Types of Robots: Industrial robots</a:t>
            </a:r>
            <a:endParaRPr b="1" i="0" sz="3000" u="none" cap="none" strike="noStrike">
              <a:solidFill>
                <a:schemeClr val="dk1"/>
              </a:solidFill>
              <a:latin typeface="Georgia"/>
              <a:ea typeface="Georgia"/>
              <a:cs typeface="Georgia"/>
              <a:sym typeface="Georgia"/>
            </a:endParaRPr>
          </a:p>
        </p:txBody>
      </p:sp>
      <p:pic>
        <p:nvPicPr>
          <p:cNvPr id="298" name="Google Shape;298;p14">
            <a:hlinkClick r:id="rId3"/>
          </p:cNvPr>
          <p:cNvPicPr preferRelativeResize="0"/>
          <p:nvPr/>
        </p:nvPicPr>
        <p:blipFill rotWithShape="1">
          <a:blip r:embed="rId4">
            <a:alphaModFix/>
          </a:blip>
          <a:srcRect b="0" l="0" r="0" t="0"/>
          <a:stretch/>
        </p:blipFill>
        <p:spPr>
          <a:xfrm>
            <a:off x="2279701" y="2172175"/>
            <a:ext cx="4584601" cy="285390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5"/>
          <p:cNvSpPr txBox="1"/>
          <p:nvPr>
            <p:ph idx="1" type="body"/>
          </p:nvPr>
        </p:nvSpPr>
        <p:spPr>
          <a:xfrm>
            <a:off x="0" y="883475"/>
            <a:ext cx="45666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Used in industries such as healthcare, hospitality, and retail to perform tasks that are dangerous, repetitive, or difficult for humans.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robotic vacuum cleaners, robotic lawn mowers, and robotic waiters.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Can increase efficiency and reduce costs in various industries.</a:t>
            </a:r>
            <a:endParaRPr>
              <a:latin typeface="Georgia"/>
              <a:ea typeface="Georgia"/>
              <a:cs typeface="Georgia"/>
              <a:sym typeface="Georgia"/>
            </a:endParaRPr>
          </a:p>
        </p:txBody>
      </p:sp>
      <p:sp>
        <p:nvSpPr>
          <p:cNvPr id="304" name="Google Shape;304;p15"/>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 Types of Robots: Service robots</a:t>
            </a:r>
            <a:endParaRPr b="1" i="0" sz="3000" u="none" cap="none" strike="noStrike">
              <a:solidFill>
                <a:schemeClr val="dk1"/>
              </a:solidFill>
              <a:latin typeface="Georgia"/>
              <a:ea typeface="Georgia"/>
              <a:cs typeface="Georgia"/>
              <a:sym typeface="Georgia"/>
            </a:endParaRPr>
          </a:p>
        </p:txBody>
      </p:sp>
      <p:pic>
        <p:nvPicPr>
          <p:cNvPr id="305" name="Google Shape;305;p15">
            <a:hlinkClick r:id="rId3"/>
          </p:cNvPr>
          <p:cNvPicPr preferRelativeResize="0"/>
          <p:nvPr/>
        </p:nvPicPr>
        <p:blipFill rotWithShape="1">
          <a:blip r:embed="rId4">
            <a:alphaModFix/>
          </a:blip>
          <a:srcRect b="0" l="0" r="0" t="0"/>
          <a:stretch/>
        </p:blipFill>
        <p:spPr>
          <a:xfrm>
            <a:off x="4634200" y="1154931"/>
            <a:ext cx="4446724" cy="3056482"/>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
          <p:cNvSpPr txBox="1"/>
          <p:nvPr>
            <p:ph idx="1" type="body"/>
          </p:nvPr>
        </p:nvSpPr>
        <p:spPr>
          <a:xfrm>
            <a:off x="0" y="883475"/>
            <a:ext cx="4129500" cy="42105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Robotics is a field that deals with the design, construction, operation, and use of robots.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Use of mechanical, electrical, and computer engineering to create machines that can perform tasks independently or with minimal human intervention.</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Robots have sensing, actuation, and processing capabilities.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 comes from the Czech word robota: </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servitude, forced labor</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181" name="Google Shape;181;p2"/>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 Introduction</a:t>
            </a:r>
            <a:endParaRPr b="1" i="0" sz="3000" u="none" cap="none" strike="noStrike">
              <a:solidFill>
                <a:schemeClr val="dk1"/>
              </a:solidFill>
              <a:latin typeface="Georgia"/>
              <a:ea typeface="Georgia"/>
              <a:cs typeface="Georgia"/>
              <a:sym typeface="Georgia"/>
            </a:endParaRPr>
          </a:p>
        </p:txBody>
      </p:sp>
      <p:pic>
        <p:nvPicPr>
          <p:cNvPr id="182" name="Google Shape;182;p2"/>
          <p:cNvPicPr preferRelativeResize="0"/>
          <p:nvPr/>
        </p:nvPicPr>
        <p:blipFill rotWithShape="1">
          <a:blip r:embed="rId3">
            <a:alphaModFix/>
          </a:blip>
          <a:srcRect b="0" l="0" r="0" t="0"/>
          <a:stretch/>
        </p:blipFill>
        <p:spPr>
          <a:xfrm>
            <a:off x="4212075" y="1295840"/>
            <a:ext cx="4910051" cy="33857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66"/>
          <p:cNvSpPr txBox="1"/>
          <p:nvPr>
            <p:ph idx="1" type="body"/>
          </p:nvPr>
        </p:nvSpPr>
        <p:spPr>
          <a:xfrm>
            <a:off x="92486" y="2285550"/>
            <a:ext cx="4566600" cy="572400"/>
          </a:xfrm>
          <a:prstGeom prst="rect">
            <a:avLst/>
          </a:prstGeom>
          <a:noFill/>
          <a:ln>
            <a:noFill/>
          </a:ln>
        </p:spPr>
        <p:txBody>
          <a:bodyPr anchorCtr="0" anchor="t" bIns="34275" lIns="68575" spcFirstLastPara="1" rIns="68575" wrap="square" tIns="34275">
            <a:noAutofit/>
          </a:bodyPr>
          <a:lstStyle/>
          <a:p>
            <a:pPr indent="-317500" lvl="0" marL="457200" rtl="0" algn="just">
              <a:lnSpc>
                <a:spcPct val="90000"/>
              </a:lnSpc>
              <a:spcBef>
                <a:spcPts val="0"/>
              </a:spcBef>
              <a:spcAft>
                <a:spcPts val="0"/>
              </a:spcAft>
              <a:buSzPts val="1400"/>
              <a:buFont typeface="Georgia"/>
              <a:buChar char="●"/>
            </a:pPr>
            <a:r>
              <a:rPr lang="en">
                <a:latin typeface="Georgia"/>
                <a:ea typeface="Georgia"/>
                <a:cs typeface="Georgia"/>
                <a:sym typeface="Georgia"/>
              </a:rPr>
              <a:t>Executive Summary: World Robotics 2020 Service Robots</a:t>
            </a:r>
            <a:endParaRPr/>
          </a:p>
          <a:p>
            <a:pPr indent="-317500" lvl="1" marL="914400" rtl="0" algn="just">
              <a:lnSpc>
                <a:spcPct val="90000"/>
              </a:lnSpc>
              <a:spcBef>
                <a:spcPts val="0"/>
              </a:spcBef>
              <a:spcAft>
                <a:spcPts val="0"/>
              </a:spcAft>
              <a:buSzPts val="1400"/>
              <a:buFont typeface="Georgia"/>
              <a:buChar char="●"/>
            </a:pPr>
            <a:r>
              <a:rPr lang="en">
                <a:latin typeface="Georgia"/>
                <a:ea typeface="Georgia"/>
                <a:cs typeface="Georgia"/>
                <a:sym typeface="Georgia"/>
              </a:rPr>
              <a:t>https://ifr.org/img/worldrobotics/Executive_Summary_WR_2020_Service_Robots.pdf</a:t>
            </a:r>
            <a:endParaRPr>
              <a:latin typeface="Georgia"/>
              <a:ea typeface="Georgia"/>
              <a:cs typeface="Georgia"/>
              <a:sym typeface="Georgia"/>
            </a:endParaRPr>
          </a:p>
        </p:txBody>
      </p:sp>
      <p:sp>
        <p:nvSpPr>
          <p:cNvPr id="311" name="Google Shape;311;p66"/>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Service robots on the rise</a:t>
            </a:r>
            <a:endParaRPr b="1" i="0" sz="3000" u="none" cap="none" strike="noStrike">
              <a:solidFill>
                <a:schemeClr val="dk1"/>
              </a:solidFill>
              <a:latin typeface="Georgia"/>
              <a:ea typeface="Georgia"/>
              <a:cs typeface="Georgia"/>
              <a:sym typeface="Georgia"/>
            </a:endParaRPr>
          </a:p>
        </p:txBody>
      </p:sp>
      <p:pic>
        <p:nvPicPr>
          <p:cNvPr id="312" name="Google Shape;312;p66"/>
          <p:cNvPicPr preferRelativeResize="0"/>
          <p:nvPr/>
        </p:nvPicPr>
        <p:blipFill rotWithShape="1">
          <a:blip r:embed="rId3">
            <a:alphaModFix/>
          </a:blip>
          <a:srcRect b="0" l="0" r="0" t="0"/>
          <a:stretch/>
        </p:blipFill>
        <p:spPr>
          <a:xfrm>
            <a:off x="5600348" y="0"/>
            <a:ext cx="3364389"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6"/>
          <p:cNvSpPr txBox="1"/>
          <p:nvPr>
            <p:ph idx="1" type="body"/>
          </p:nvPr>
        </p:nvSpPr>
        <p:spPr>
          <a:xfrm>
            <a:off x="0" y="883475"/>
            <a:ext cx="45666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Used in the military for reconnaissance, surveillance, and combat operations.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unmanned aerial vehicles (UAVs), unmanned ground vehicles (UGVs), and bomb disposal robots.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Can reduce the risk to human life and provide greater situational awareness.</a:t>
            </a:r>
            <a:endParaRPr>
              <a:latin typeface="Georgia"/>
              <a:ea typeface="Georgia"/>
              <a:cs typeface="Georgia"/>
              <a:sym typeface="Georgia"/>
            </a:endParaRPr>
          </a:p>
        </p:txBody>
      </p:sp>
      <p:sp>
        <p:nvSpPr>
          <p:cNvPr id="318" name="Google Shape;318;p16"/>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 Types of Robots: Military robots</a:t>
            </a:r>
            <a:endParaRPr b="1" i="0" sz="3000" u="none" cap="none" strike="noStrike">
              <a:solidFill>
                <a:schemeClr val="dk1"/>
              </a:solidFill>
              <a:latin typeface="Georgia"/>
              <a:ea typeface="Georgia"/>
              <a:cs typeface="Georgia"/>
              <a:sym typeface="Georgia"/>
            </a:endParaRPr>
          </a:p>
        </p:txBody>
      </p:sp>
      <p:pic>
        <p:nvPicPr>
          <p:cNvPr id="319" name="Google Shape;319;p16">
            <a:hlinkClick r:id="rId3"/>
          </p:cNvPr>
          <p:cNvPicPr preferRelativeResize="0"/>
          <p:nvPr/>
        </p:nvPicPr>
        <p:blipFill rotWithShape="1">
          <a:blip r:embed="rId4">
            <a:alphaModFix/>
          </a:blip>
          <a:srcRect b="0" l="0" r="0" t="0"/>
          <a:stretch/>
        </p:blipFill>
        <p:spPr>
          <a:xfrm>
            <a:off x="4751975" y="1213000"/>
            <a:ext cx="4272600" cy="2841453"/>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7"/>
          <p:cNvSpPr txBox="1"/>
          <p:nvPr>
            <p:ph idx="1" type="body"/>
          </p:nvPr>
        </p:nvSpPr>
        <p:spPr>
          <a:xfrm>
            <a:off x="0" y="883475"/>
            <a:ext cx="45666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Used in medical procedures to assist doctors and nurses in surgeries and treatments.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surgical robots, exoskeletons, and rehabilitation robots.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Can improve accuracy and reduce the recovery time for patients.</a:t>
            </a:r>
            <a:endParaRPr>
              <a:latin typeface="Georgia"/>
              <a:ea typeface="Georgia"/>
              <a:cs typeface="Georgia"/>
              <a:sym typeface="Georgia"/>
            </a:endParaRPr>
          </a:p>
        </p:txBody>
      </p:sp>
      <p:sp>
        <p:nvSpPr>
          <p:cNvPr id="325" name="Google Shape;325;p17"/>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 Types of Robots: Medical robots</a:t>
            </a:r>
            <a:endParaRPr b="1" i="0" sz="3000" u="none" cap="none" strike="noStrike">
              <a:solidFill>
                <a:schemeClr val="dk1"/>
              </a:solidFill>
              <a:latin typeface="Georgia"/>
              <a:ea typeface="Georgia"/>
              <a:cs typeface="Georgia"/>
              <a:sym typeface="Georgia"/>
            </a:endParaRPr>
          </a:p>
        </p:txBody>
      </p:sp>
      <p:pic>
        <p:nvPicPr>
          <p:cNvPr id="326" name="Google Shape;326;p17"/>
          <p:cNvPicPr preferRelativeResize="0"/>
          <p:nvPr/>
        </p:nvPicPr>
        <p:blipFill rotWithShape="1">
          <a:blip r:embed="rId3">
            <a:alphaModFix/>
          </a:blip>
          <a:srcRect b="0" l="0" r="0" t="0"/>
          <a:stretch/>
        </p:blipFill>
        <p:spPr>
          <a:xfrm>
            <a:off x="4611825" y="1287400"/>
            <a:ext cx="4566600" cy="2568699"/>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8"/>
          <p:cNvSpPr txBox="1"/>
          <p:nvPr>
            <p:ph idx="1" type="body"/>
          </p:nvPr>
        </p:nvSpPr>
        <p:spPr>
          <a:xfrm>
            <a:off x="0" y="883475"/>
            <a:ext cx="54732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Manipulator robots: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Stationary robots that manipulate objects using one or more robotic arms.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welding robots, pick-and-place robots, and 3D printing robots.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Mobile robots: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Robots that move around on wheels, tracks, or legs to perform tasks in various environments.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AGVs, drones, and self-driving cars.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UAVs (Unmanned Aerial Vehicles):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Robots that fly and perform tasks in the air.</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quadcopters, fixed-wing UAVs, and hybrid VTOL UAVs.</a:t>
            </a:r>
            <a:endParaRPr>
              <a:latin typeface="Georgia"/>
              <a:ea typeface="Georgia"/>
              <a:cs typeface="Georgia"/>
              <a:sym typeface="Georgia"/>
            </a:endParaRPr>
          </a:p>
        </p:txBody>
      </p:sp>
      <p:sp>
        <p:nvSpPr>
          <p:cNvPr id="332" name="Google Shape;332;p18"/>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 Types of Robots: Based on Mobility</a:t>
            </a:r>
            <a:endParaRPr b="1" i="0" sz="3000" u="none" cap="none" strike="noStrike">
              <a:solidFill>
                <a:schemeClr val="dk1"/>
              </a:solidFill>
              <a:latin typeface="Georgia"/>
              <a:ea typeface="Georgia"/>
              <a:cs typeface="Georgia"/>
              <a:sym typeface="Georgia"/>
            </a:endParaRPr>
          </a:p>
        </p:txBody>
      </p:sp>
      <p:pic>
        <p:nvPicPr>
          <p:cNvPr id="333" name="Google Shape;333;p18"/>
          <p:cNvPicPr preferRelativeResize="0"/>
          <p:nvPr/>
        </p:nvPicPr>
        <p:blipFill rotWithShape="1">
          <a:blip r:embed="rId3">
            <a:alphaModFix/>
          </a:blip>
          <a:srcRect b="0" l="0" r="0" t="0"/>
          <a:stretch/>
        </p:blipFill>
        <p:spPr>
          <a:xfrm>
            <a:off x="6643700" y="930725"/>
            <a:ext cx="1713199" cy="1713200"/>
          </a:xfrm>
          <a:prstGeom prst="rect">
            <a:avLst/>
          </a:prstGeom>
          <a:noFill/>
          <a:ln>
            <a:noFill/>
          </a:ln>
        </p:spPr>
      </p:pic>
      <p:pic>
        <p:nvPicPr>
          <p:cNvPr id="334" name="Google Shape;334;p18"/>
          <p:cNvPicPr preferRelativeResize="0"/>
          <p:nvPr/>
        </p:nvPicPr>
        <p:blipFill rotWithShape="1">
          <a:blip r:embed="rId4">
            <a:alphaModFix/>
          </a:blip>
          <a:srcRect b="0" l="0" r="0" t="0"/>
          <a:stretch/>
        </p:blipFill>
        <p:spPr>
          <a:xfrm>
            <a:off x="6337150" y="2881700"/>
            <a:ext cx="2326300" cy="930526"/>
          </a:xfrm>
          <a:prstGeom prst="rect">
            <a:avLst/>
          </a:prstGeom>
          <a:noFill/>
          <a:ln>
            <a:noFill/>
          </a:ln>
        </p:spPr>
      </p:pic>
      <p:pic>
        <p:nvPicPr>
          <p:cNvPr id="335" name="Google Shape;335;p18"/>
          <p:cNvPicPr preferRelativeResize="0"/>
          <p:nvPr/>
        </p:nvPicPr>
        <p:blipFill rotWithShape="1">
          <a:blip r:embed="rId5">
            <a:alphaModFix/>
          </a:blip>
          <a:srcRect b="0" l="0" r="0" t="0"/>
          <a:stretch/>
        </p:blipFill>
        <p:spPr>
          <a:xfrm>
            <a:off x="6478200" y="3950325"/>
            <a:ext cx="2044202" cy="1022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9"/>
          <p:cNvSpPr txBox="1"/>
          <p:nvPr>
            <p:ph idx="1" type="body"/>
          </p:nvPr>
        </p:nvSpPr>
        <p:spPr>
          <a:xfrm>
            <a:off x="0" y="883475"/>
            <a:ext cx="5473200" cy="42600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Underwater robots: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Robots that move and perform tasks underwater.</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ROVs, AUVs, and gliders.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Humanoid robots: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Robots that resemble and mimic human movements and behaviors.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ASIMO, Pepper, and Sophia.</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Hybrid robots: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Robots that combine multiple modes of mobility to perform tasks in complex environments.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include snake-like robots, wheeled robots with legs, and flying robots with arms.</a:t>
            </a:r>
            <a:endParaRPr>
              <a:latin typeface="Georgia"/>
              <a:ea typeface="Georgia"/>
              <a:cs typeface="Georgia"/>
              <a:sym typeface="Georgia"/>
            </a:endParaRPr>
          </a:p>
        </p:txBody>
      </p:sp>
      <p:sp>
        <p:nvSpPr>
          <p:cNvPr id="341" name="Google Shape;341;p19"/>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 Types of Robots: Based on Mobility</a:t>
            </a:r>
            <a:endParaRPr b="1" i="0" sz="3000" u="none" cap="none" strike="noStrike">
              <a:solidFill>
                <a:schemeClr val="dk1"/>
              </a:solidFill>
              <a:latin typeface="Georgia"/>
              <a:ea typeface="Georgia"/>
              <a:cs typeface="Georgia"/>
              <a:sym typeface="Georgia"/>
            </a:endParaRPr>
          </a:p>
        </p:txBody>
      </p:sp>
      <p:pic>
        <p:nvPicPr>
          <p:cNvPr id="342" name="Google Shape;342;p19"/>
          <p:cNvPicPr preferRelativeResize="0"/>
          <p:nvPr/>
        </p:nvPicPr>
        <p:blipFill rotWithShape="1">
          <a:blip r:embed="rId3">
            <a:alphaModFix/>
          </a:blip>
          <a:srcRect b="0" l="0" r="0" t="0"/>
          <a:stretch/>
        </p:blipFill>
        <p:spPr>
          <a:xfrm>
            <a:off x="6262250" y="894075"/>
            <a:ext cx="2773250" cy="1393400"/>
          </a:xfrm>
          <a:prstGeom prst="rect">
            <a:avLst/>
          </a:prstGeom>
          <a:noFill/>
          <a:ln cap="flat" cmpd="sng" w="9525">
            <a:solidFill>
              <a:schemeClr val="dk2"/>
            </a:solidFill>
            <a:prstDash val="solid"/>
            <a:round/>
            <a:headEnd len="sm" w="sm" type="none"/>
            <a:tailEnd len="sm" w="sm" type="none"/>
          </a:ln>
        </p:spPr>
      </p:pic>
      <p:pic>
        <p:nvPicPr>
          <p:cNvPr id="343" name="Google Shape;343;p19"/>
          <p:cNvPicPr preferRelativeResize="0"/>
          <p:nvPr/>
        </p:nvPicPr>
        <p:blipFill rotWithShape="1">
          <a:blip r:embed="rId4">
            <a:alphaModFix/>
          </a:blip>
          <a:srcRect b="0" l="0" r="0" t="0"/>
          <a:stretch/>
        </p:blipFill>
        <p:spPr>
          <a:xfrm>
            <a:off x="5557202" y="2316275"/>
            <a:ext cx="2049750" cy="1537325"/>
          </a:xfrm>
          <a:prstGeom prst="rect">
            <a:avLst/>
          </a:prstGeom>
          <a:noFill/>
          <a:ln cap="flat" cmpd="sng" w="9525">
            <a:solidFill>
              <a:schemeClr val="dk2"/>
            </a:solidFill>
            <a:prstDash val="solid"/>
            <a:round/>
            <a:headEnd len="sm" w="sm" type="none"/>
            <a:tailEnd len="sm" w="sm" type="none"/>
          </a:ln>
        </p:spPr>
      </p:pic>
      <p:pic>
        <p:nvPicPr>
          <p:cNvPr id="344" name="Google Shape;344;p19"/>
          <p:cNvPicPr preferRelativeResize="0"/>
          <p:nvPr/>
        </p:nvPicPr>
        <p:blipFill rotWithShape="1">
          <a:blip r:embed="rId5">
            <a:alphaModFix/>
          </a:blip>
          <a:srcRect b="0" l="0" r="0" t="0"/>
          <a:stretch/>
        </p:blipFill>
        <p:spPr>
          <a:xfrm>
            <a:off x="6949417" y="3882400"/>
            <a:ext cx="2124083" cy="125287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7"/>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3600" u="none" cap="none" strike="noStrike">
                <a:solidFill>
                  <a:schemeClr val="dk1"/>
                </a:solidFill>
                <a:latin typeface="Georgia"/>
                <a:ea typeface="Georgia"/>
                <a:cs typeface="Georgia"/>
                <a:sym typeface="Georgia"/>
              </a:rPr>
              <a:t>IRAS-HUB [B-419]</a:t>
            </a:r>
            <a:endParaRPr b="1" i="0" sz="3600" u="none" cap="none" strike="noStrike">
              <a:solidFill>
                <a:srgbClr val="0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Georgia"/>
              <a:ea typeface="Georgia"/>
              <a:cs typeface="Georgia"/>
              <a:sym typeface="Georgia"/>
            </a:endParaRPr>
          </a:p>
        </p:txBody>
      </p:sp>
      <p:sp>
        <p:nvSpPr>
          <p:cNvPr id="350" name="Google Shape;350;p6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pic>
        <p:nvPicPr>
          <p:cNvPr id="351" name="Google Shape;351;p67"/>
          <p:cNvPicPr preferRelativeResize="0"/>
          <p:nvPr/>
        </p:nvPicPr>
        <p:blipFill rotWithShape="1">
          <a:blip r:embed="rId3">
            <a:alphaModFix/>
          </a:blip>
          <a:srcRect b="0" l="0" r="0" t="0"/>
          <a:stretch/>
        </p:blipFill>
        <p:spPr>
          <a:xfrm>
            <a:off x="287061" y="3238675"/>
            <a:ext cx="3010977" cy="1608600"/>
          </a:xfrm>
          <a:prstGeom prst="rect">
            <a:avLst/>
          </a:prstGeom>
          <a:noFill/>
          <a:ln>
            <a:noFill/>
          </a:ln>
        </p:spPr>
      </p:pic>
      <p:pic>
        <p:nvPicPr>
          <p:cNvPr id="352" name="Google Shape;352;p67"/>
          <p:cNvPicPr preferRelativeResize="0"/>
          <p:nvPr/>
        </p:nvPicPr>
        <p:blipFill rotWithShape="1">
          <a:blip r:embed="rId4">
            <a:alphaModFix/>
          </a:blip>
          <a:srcRect b="0" l="0" r="0" t="0"/>
          <a:stretch/>
        </p:blipFill>
        <p:spPr>
          <a:xfrm>
            <a:off x="5444082" y="960252"/>
            <a:ext cx="1924500" cy="1924500"/>
          </a:xfrm>
          <a:prstGeom prst="rect">
            <a:avLst/>
          </a:prstGeom>
          <a:noFill/>
          <a:ln>
            <a:noFill/>
          </a:ln>
        </p:spPr>
      </p:pic>
      <p:pic>
        <p:nvPicPr>
          <p:cNvPr id="353" name="Google Shape;353;p67"/>
          <p:cNvPicPr preferRelativeResize="0"/>
          <p:nvPr/>
        </p:nvPicPr>
        <p:blipFill rotWithShape="1">
          <a:blip r:embed="rId5">
            <a:alphaModFix/>
          </a:blip>
          <a:srcRect b="0" l="0" r="0" t="0"/>
          <a:stretch/>
        </p:blipFill>
        <p:spPr>
          <a:xfrm>
            <a:off x="454927" y="974426"/>
            <a:ext cx="1924499" cy="1924499"/>
          </a:xfrm>
          <a:prstGeom prst="rect">
            <a:avLst/>
          </a:prstGeom>
          <a:noFill/>
          <a:ln>
            <a:noFill/>
          </a:ln>
        </p:spPr>
      </p:pic>
      <p:pic>
        <p:nvPicPr>
          <p:cNvPr id="354" name="Google Shape;354;p67"/>
          <p:cNvPicPr preferRelativeResize="0"/>
          <p:nvPr/>
        </p:nvPicPr>
        <p:blipFill rotWithShape="1">
          <a:blip r:embed="rId6">
            <a:alphaModFix/>
          </a:blip>
          <a:srcRect b="0" l="0" r="0" t="0"/>
          <a:stretch/>
        </p:blipFill>
        <p:spPr>
          <a:xfrm>
            <a:off x="3100539" y="974425"/>
            <a:ext cx="1924500" cy="1924500"/>
          </a:xfrm>
          <a:prstGeom prst="rect">
            <a:avLst/>
          </a:prstGeom>
          <a:noFill/>
          <a:ln>
            <a:noFill/>
          </a:ln>
        </p:spPr>
      </p:pic>
      <p:sp>
        <p:nvSpPr>
          <p:cNvPr id="355" name="Google Shape;355;p67"/>
          <p:cNvSpPr txBox="1"/>
          <p:nvPr/>
        </p:nvSpPr>
        <p:spPr>
          <a:xfrm>
            <a:off x="924700" y="4884900"/>
            <a:ext cx="2473800" cy="258600"/>
          </a:xfrm>
          <a:prstGeom prst="rect">
            <a:avLst/>
          </a:prstGeom>
          <a:noFill/>
          <a:ln>
            <a:noFill/>
          </a:ln>
        </p:spPr>
        <p:txBody>
          <a:bodyPr anchorCtr="0" anchor="t" bIns="45700" lIns="91425" spcFirstLastPara="1" rIns="91425" wrap="square" tIns="45700">
            <a:spAutoFit/>
          </a:bodyPr>
          <a:lstStyle/>
          <a:p>
            <a:pPr indent="0" lvl="0" marL="457200" marR="0" rtl="0" algn="ctr">
              <a:lnSpc>
                <a:spcPct val="90000"/>
              </a:lnSpc>
              <a:spcBef>
                <a:spcPts val="0"/>
              </a:spcBef>
              <a:spcAft>
                <a:spcPts val="0"/>
              </a:spcAft>
              <a:buClr>
                <a:srgbClr val="000000"/>
              </a:buClr>
              <a:buSzPts val="1400"/>
              <a:buFont typeface="Arial"/>
              <a:buNone/>
            </a:pPr>
            <a:r>
              <a:rPr b="1" i="0" lang="en" sz="1200" u="none" cap="none" strike="noStrike">
                <a:solidFill>
                  <a:srgbClr val="000000"/>
                </a:solidFill>
                <a:latin typeface="Georgia"/>
                <a:ea typeface="Georgia"/>
                <a:cs typeface="Georgia"/>
                <a:sym typeface="Georgia"/>
              </a:rPr>
              <a:t>Vectros: ATHROS</a:t>
            </a:r>
            <a:endParaRPr b="0" i="0" sz="1200" u="none" cap="none" strike="noStrike">
              <a:solidFill>
                <a:srgbClr val="000000"/>
              </a:solidFill>
              <a:latin typeface="Arial"/>
              <a:ea typeface="Arial"/>
              <a:cs typeface="Arial"/>
              <a:sym typeface="Arial"/>
            </a:endParaRPr>
          </a:p>
        </p:txBody>
      </p:sp>
      <p:sp>
        <p:nvSpPr>
          <p:cNvPr id="356" name="Google Shape;356;p67"/>
          <p:cNvSpPr txBox="1"/>
          <p:nvPr/>
        </p:nvSpPr>
        <p:spPr>
          <a:xfrm>
            <a:off x="5197839" y="2882215"/>
            <a:ext cx="2473800" cy="258600"/>
          </a:xfrm>
          <a:prstGeom prst="rect">
            <a:avLst/>
          </a:prstGeom>
          <a:noFill/>
          <a:ln>
            <a:noFill/>
          </a:ln>
        </p:spPr>
        <p:txBody>
          <a:bodyPr anchorCtr="0" anchor="t" bIns="45700" lIns="91425" spcFirstLastPara="1" rIns="91425" wrap="square" tIns="45700">
            <a:spAutoFit/>
          </a:bodyPr>
          <a:lstStyle/>
          <a:p>
            <a:pPr indent="0" lvl="0" marL="457200" marR="0" rtl="0" algn="ctr">
              <a:lnSpc>
                <a:spcPct val="90000"/>
              </a:lnSpc>
              <a:spcBef>
                <a:spcPts val="0"/>
              </a:spcBef>
              <a:spcAft>
                <a:spcPts val="0"/>
              </a:spcAft>
              <a:buClr>
                <a:srgbClr val="000000"/>
              </a:buClr>
              <a:buSzPts val="1400"/>
              <a:buFont typeface="Arial"/>
              <a:buNone/>
            </a:pPr>
            <a:r>
              <a:rPr b="1" i="0" lang="en" sz="1200" u="none" cap="none" strike="noStrike">
                <a:solidFill>
                  <a:srgbClr val="000000"/>
                </a:solidFill>
                <a:latin typeface="Georgia"/>
                <a:ea typeface="Georgia"/>
                <a:cs typeface="Georgia"/>
                <a:sym typeface="Georgia"/>
              </a:rPr>
              <a:t>Ufactory X-arm</a:t>
            </a:r>
            <a:endParaRPr b="0" i="0" sz="1200" u="none" cap="none" strike="noStrike">
              <a:solidFill>
                <a:srgbClr val="000000"/>
              </a:solidFill>
              <a:latin typeface="Arial"/>
              <a:ea typeface="Arial"/>
              <a:cs typeface="Arial"/>
              <a:sym typeface="Arial"/>
            </a:endParaRPr>
          </a:p>
        </p:txBody>
      </p:sp>
      <p:sp>
        <p:nvSpPr>
          <p:cNvPr id="357" name="Google Shape;357;p67"/>
          <p:cNvSpPr txBox="1"/>
          <p:nvPr/>
        </p:nvSpPr>
        <p:spPr>
          <a:xfrm>
            <a:off x="3932532" y="4820568"/>
            <a:ext cx="2473800" cy="258600"/>
          </a:xfrm>
          <a:prstGeom prst="rect">
            <a:avLst/>
          </a:prstGeom>
          <a:noFill/>
          <a:ln>
            <a:noFill/>
          </a:ln>
        </p:spPr>
        <p:txBody>
          <a:bodyPr anchorCtr="0" anchor="t" bIns="45700" lIns="91425" spcFirstLastPara="1" rIns="91425" wrap="square" tIns="45700">
            <a:spAutoFit/>
          </a:bodyPr>
          <a:lstStyle/>
          <a:p>
            <a:pPr indent="0" lvl="0" marL="457200" marR="0" rtl="0" algn="ctr">
              <a:lnSpc>
                <a:spcPct val="90000"/>
              </a:lnSpc>
              <a:spcBef>
                <a:spcPts val="0"/>
              </a:spcBef>
              <a:spcAft>
                <a:spcPts val="0"/>
              </a:spcAft>
              <a:buClr>
                <a:srgbClr val="000000"/>
              </a:buClr>
              <a:buSzPts val="1400"/>
              <a:buFont typeface="Arial"/>
              <a:buNone/>
            </a:pPr>
            <a:r>
              <a:rPr b="1" i="0" lang="en" sz="1200" u="none" cap="none" strike="noStrike">
                <a:solidFill>
                  <a:srgbClr val="000000"/>
                </a:solidFill>
                <a:latin typeface="Georgia"/>
                <a:ea typeface="Georgia"/>
                <a:cs typeface="Georgia"/>
                <a:sym typeface="Georgia"/>
              </a:rPr>
              <a:t>NVIDIA A100 GPUs</a:t>
            </a:r>
            <a:endParaRPr b="0" i="0" sz="1200" u="none" cap="none" strike="noStrike">
              <a:solidFill>
                <a:srgbClr val="000000"/>
              </a:solidFill>
              <a:latin typeface="Arial"/>
              <a:ea typeface="Arial"/>
              <a:cs typeface="Arial"/>
              <a:sym typeface="Arial"/>
            </a:endParaRPr>
          </a:p>
        </p:txBody>
      </p:sp>
      <p:sp>
        <p:nvSpPr>
          <p:cNvPr id="358" name="Google Shape;358;p67"/>
          <p:cNvSpPr txBox="1"/>
          <p:nvPr/>
        </p:nvSpPr>
        <p:spPr>
          <a:xfrm>
            <a:off x="2227332" y="2912976"/>
            <a:ext cx="3410400" cy="258600"/>
          </a:xfrm>
          <a:prstGeom prst="rect">
            <a:avLst/>
          </a:prstGeom>
          <a:noFill/>
          <a:ln>
            <a:noFill/>
          </a:ln>
        </p:spPr>
        <p:txBody>
          <a:bodyPr anchorCtr="0" anchor="t" bIns="45700" lIns="91425" spcFirstLastPara="1" rIns="91425" wrap="square" tIns="45700">
            <a:spAutoFit/>
          </a:bodyPr>
          <a:lstStyle/>
          <a:p>
            <a:pPr indent="0" lvl="0" marL="457200" marR="0" rtl="0" algn="ctr">
              <a:lnSpc>
                <a:spcPct val="90000"/>
              </a:lnSpc>
              <a:spcBef>
                <a:spcPts val="0"/>
              </a:spcBef>
              <a:spcAft>
                <a:spcPts val="0"/>
              </a:spcAft>
              <a:buClr>
                <a:srgbClr val="000000"/>
              </a:buClr>
              <a:buSzPts val="1400"/>
              <a:buFont typeface="Arial"/>
              <a:buNone/>
            </a:pPr>
            <a:r>
              <a:rPr b="1" i="0" lang="en" sz="1200" u="none" cap="none" strike="noStrike">
                <a:solidFill>
                  <a:srgbClr val="000000"/>
                </a:solidFill>
                <a:latin typeface="Georgia"/>
                <a:ea typeface="Georgia"/>
                <a:cs typeface="Georgia"/>
                <a:sym typeface="Georgia"/>
              </a:rPr>
              <a:t>Smart Autonomous Navigation</a:t>
            </a:r>
            <a:endParaRPr b="0" i="0" sz="1200" u="none" cap="none" strike="noStrike">
              <a:solidFill>
                <a:srgbClr val="000000"/>
              </a:solidFill>
              <a:latin typeface="Arial"/>
              <a:ea typeface="Arial"/>
              <a:cs typeface="Arial"/>
              <a:sym typeface="Arial"/>
            </a:endParaRPr>
          </a:p>
        </p:txBody>
      </p:sp>
      <p:sp>
        <p:nvSpPr>
          <p:cNvPr id="359" name="Google Shape;359;p67"/>
          <p:cNvSpPr txBox="1"/>
          <p:nvPr/>
        </p:nvSpPr>
        <p:spPr>
          <a:xfrm>
            <a:off x="239526" y="2571750"/>
            <a:ext cx="2355300" cy="258600"/>
          </a:xfrm>
          <a:prstGeom prst="rect">
            <a:avLst/>
          </a:prstGeom>
          <a:noFill/>
          <a:ln>
            <a:noFill/>
          </a:ln>
        </p:spPr>
        <p:txBody>
          <a:bodyPr anchorCtr="0" anchor="t" bIns="45700" lIns="91425" spcFirstLastPara="1" rIns="91425" wrap="square" tIns="45700">
            <a:spAutoFit/>
          </a:bodyPr>
          <a:lstStyle/>
          <a:p>
            <a:pPr indent="0" lvl="0" marL="457200" marR="0" rtl="0" algn="ctr">
              <a:lnSpc>
                <a:spcPct val="90000"/>
              </a:lnSpc>
              <a:spcBef>
                <a:spcPts val="0"/>
              </a:spcBef>
              <a:spcAft>
                <a:spcPts val="0"/>
              </a:spcAft>
              <a:buClr>
                <a:srgbClr val="000000"/>
              </a:buClr>
              <a:buSzPts val="1400"/>
              <a:buFont typeface="Arial"/>
              <a:buNone/>
            </a:pPr>
            <a:r>
              <a:rPr b="1" i="0" lang="en" sz="1200" u="none" cap="none" strike="noStrike">
                <a:solidFill>
                  <a:srgbClr val="000000"/>
                </a:solidFill>
                <a:latin typeface="Georgia"/>
                <a:ea typeface="Georgia"/>
                <a:cs typeface="Georgia"/>
                <a:sym typeface="Georgia"/>
              </a:rPr>
              <a:t>Turtlebot-3-waffle-pi</a:t>
            </a:r>
            <a:endParaRPr b="0" i="0" sz="1200" u="none" cap="none" strike="noStrike">
              <a:solidFill>
                <a:srgbClr val="000000"/>
              </a:solidFill>
              <a:latin typeface="Arial"/>
              <a:ea typeface="Arial"/>
              <a:cs typeface="Arial"/>
              <a:sym typeface="Arial"/>
            </a:endParaRPr>
          </a:p>
        </p:txBody>
      </p:sp>
      <p:pic>
        <p:nvPicPr>
          <p:cNvPr id="360" name="Google Shape;360;p67"/>
          <p:cNvPicPr preferRelativeResize="0"/>
          <p:nvPr/>
        </p:nvPicPr>
        <p:blipFill rotWithShape="1">
          <a:blip r:embed="rId7">
            <a:alphaModFix/>
          </a:blip>
          <a:srcRect b="0" l="0" r="0" t="0"/>
          <a:stretch/>
        </p:blipFill>
        <p:spPr>
          <a:xfrm>
            <a:off x="3615339" y="3228025"/>
            <a:ext cx="2819400" cy="1619250"/>
          </a:xfrm>
          <a:prstGeom prst="rect">
            <a:avLst/>
          </a:prstGeom>
          <a:noFill/>
          <a:ln>
            <a:noFill/>
          </a:ln>
        </p:spPr>
      </p:pic>
      <p:pic>
        <p:nvPicPr>
          <p:cNvPr descr="NAO robot Fig.4 shows the map where the ..." id="361" name="Google Shape;361;p67"/>
          <p:cNvPicPr preferRelativeResize="0"/>
          <p:nvPr/>
        </p:nvPicPr>
        <p:blipFill rotWithShape="1">
          <a:blip r:embed="rId8">
            <a:alphaModFix/>
          </a:blip>
          <a:srcRect b="0" l="0" r="0" t="0"/>
          <a:stretch/>
        </p:blipFill>
        <p:spPr>
          <a:xfrm>
            <a:off x="7368582" y="1553432"/>
            <a:ext cx="1692170" cy="2465474"/>
          </a:xfrm>
          <a:prstGeom prst="rect">
            <a:avLst/>
          </a:prstGeom>
          <a:noFill/>
          <a:ln>
            <a:noFill/>
          </a:ln>
        </p:spPr>
      </p:pic>
      <p:sp>
        <p:nvSpPr>
          <p:cNvPr id="362" name="Google Shape;362;p67"/>
          <p:cNvSpPr txBox="1"/>
          <p:nvPr/>
        </p:nvSpPr>
        <p:spPr>
          <a:xfrm>
            <a:off x="7368582" y="4044907"/>
            <a:ext cx="1236899" cy="424691"/>
          </a:xfrm>
          <a:prstGeom prst="rect">
            <a:avLst/>
          </a:prstGeom>
          <a:noFill/>
          <a:ln>
            <a:noFill/>
          </a:ln>
        </p:spPr>
        <p:txBody>
          <a:bodyPr anchorCtr="0" anchor="t" bIns="45700" lIns="91425" spcFirstLastPara="1" rIns="91425" wrap="square" tIns="45700">
            <a:spAutoFit/>
          </a:bodyPr>
          <a:lstStyle/>
          <a:p>
            <a:pPr indent="0" lvl="0" marL="457200" marR="0" rtl="0" algn="ctr">
              <a:lnSpc>
                <a:spcPct val="90000"/>
              </a:lnSpc>
              <a:spcBef>
                <a:spcPts val="0"/>
              </a:spcBef>
              <a:spcAft>
                <a:spcPts val="0"/>
              </a:spcAft>
              <a:buClr>
                <a:srgbClr val="000000"/>
              </a:buClr>
              <a:buSzPts val="1400"/>
              <a:buFont typeface="Arial"/>
              <a:buNone/>
            </a:pPr>
            <a:r>
              <a:rPr b="1" i="0" lang="en" sz="1200" u="none" cap="none" strike="noStrike">
                <a:solidFill>
                  <a:srgbClr val="000000"/>
                </a:solidFill>
                <a:latin typeface="Georgia"/>
                <a:ea typeface="Georgia"/>
                <a:cs typeface="Georgia"/>
                <a:sym typeface="Georgia"/>
              </a:rPr>
              <a:t>NAO Robot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0"/>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 2</a:t>
            </a:r>
            <a:endParaRPr b="1" i="0" sz="3000" u="none" cap="none" strike="noStrike">
              <a:solidFill>
                <a:schemeClr val="dk1"/>
              </a:solidFill>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1"/>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Definition:</a:t>
            </a:r>
            <a:r>
              <a:rPr lang="en">
                <a:latin typeface="Georgia"/>
                <a:ea typeface="Georgia"/>
                <a:cs typeface="Georgia"/>
                <a:sym typeface="Georgia"/>
              </a:rPr>
              <a:t> devices that convert electrical or other types of energy into mechanical motion.</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Linear motion or rotary motion</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Three types based on the energy: </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Electric: motors, servos, </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Pneumatic: pneumatic cylinders, and</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Hydraulic actuators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b="1">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b="1">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b="1">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b="1">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b="1">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b="1">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Function:</a:t>
            </a:r>
            <a:r>
              <a:rPr lang="en">
                <a:latin typeface="Georgia"/>
                <a:ea typeface="Georgia"/>
                <a:cs typeface="Georgia"/>
                <a:sym typeface="Georgia"/>
              </a:rPr>
              <a:t> move robot joints or end effectors to perform tasks</a:t>
            </a:r>
            <a:endParaRPr>
              <a:latin typeface="Georgia"/>
              <a:ea typeface="Georgia"/>
              <a:cs typeface="Georgia"/>
              <a:sym typeface="Georgia"/>
            </a:endParaRPr>
          </a:p>
        </p:txBody>
      </p:sp>
      <p:sp>
        <p:nvSpPr>
          <p:cNvPr id="373" name="Google Shape;373;p21"/>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III. Components of a Robot: Actuators</a:t>
            </a:r>
            <a:endParaRPr b="1" i="0" sz="3000" u="none" cap="none" strike="noStrike">
              <a:solidFill>
                <a:schemeClr val="dk1"/>
              </a:solidFill>
              <a:latin typeface="Georgia"/>
              <a:ea typeface="Georgia"/>
              <a:cs typeface="Georgia"/>
              <a:sym typeface="Georgia"/>
            </a:endParaRPr>
          </a:p>
        </p:txBody>
      </p:sp>
      <p:pic>
        <p:nvPicPr>
          <p:cNvPr id="374" name="Google Shape;374;p21"/>
          <p:cNvPicPr preferRelativeResize="0"/>
          <p:nvPr/>
        </p:nvPicPr>
        <p:blipFill rotWithShape="1">
          <a:blip r:embed="rId3">
            <a:alphaModFix/>
          </a:blip>
          <a:srcRect b="0" l="0" r="0" t="0"/>
          <a:stretch/>
        </p:blipFill>
        <p:spPr>
          <a:xfrm>
            <a:off x="4813375" y="1448987"/>
            <a:ext cx="1991040" cy="1440475"/>
          </a:xfrm>
          <a:prstGeom prst="rect">
            <a:avLst/>
          </a:prstGeom>
          <a:noFill/>
          <a:ln>
            <a:noFill/>
          </a:ln>
        </p:spPr>
      </p:pic>
      <p:pic>
        <p:nvPicPr>
          <p:cNvPr id="375" name="Google Shape;375;p21"/>
          <p:cNvPicPr preferRelativeResize="0"/>
          <p:nvPr/>
        </p:nvPicPr>
        <p:blipFill rotWithShape="1">
          <a:blip r:embed="rId4">
            <a:alphaModFix/>
          </a:blip>
          <a:srcRect b="0" l="0" r="0" t="0"/>
          <a:stretch/>
        </p:blipFill>
        <p:spPr>
          <a:xfrm>
            <a:off x="6990305" y="1481775"/>
            <a:ext cx="2009372" cy="1440474"/>
          </a:xfrm>
          <a:prstGeom prst="rect">
            <a:avLst/>
          </a:prstGeom>
          <a:noFill/>
          <a:ln>
            <a:noFill/>
          </a:ln>
        </p:spPr>
      </p:pic>
      <p:pic>
        <p:nvPicPr>
          <p:cNvPr id="376" name="Google Shape;376;p21"/>
          <p:cNvPicPr preferRelativeResize="0"/>
          <p:nvPr/>
        </p:nvPicPr>
        <p:blipFill rotWithShape="1">
          <a:blip r:embed="rId5">
            <a:alphaModFix/>
          </a:blip>
          <a:srcRect b="0" l="0" r="0" t="0"/>
          <a:stretch/>
        </p:blipFill>
        <p:spPr>
          <a:xfrm>
            <a:off x="5675900" y="3109725"/>
            <a:ext cx="2394100" cy="15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2"/>
          <p:cNvSpPr txBox="1"/>
          <p:nvPr>
            <p:ph idx="1" type="body"/>
          </p:nvPr>
        </p:nvSpPr>
        <p:spPr>
          <a:xfrm>
            <a:off x="0" y="883475"/>
            <a:ext cx="5491200" cy="3599400"/>
          </a:xfrm>
          <a:prstGeom prst="rect">
            <a:avLst/>
          </a:prstGeom>
          <a:noFill/>
          <a:ln>
            <a:noFill/>
          </a:ln>
        </p:spPr>
        <p:txBody>
          <a:bodyPr anchorCtr="0" anchor="t" bIns="34275" lIns="68575" spcFirstLastPara="1" rIns="68575" wrap="square" tIns="34275">
            <a:noAutofit/>
          </a:bodyPr>
          <a:lstStyle/>
          <a:p>
            <a:pPr indent="-304800" lvl="0" marL="457200" marR="0" rtl="0" algn="just">
              <a:lnSpc>
                <a:spcPct val="90000"/>
              </a:lnSpc>
              <a:spcBef>
                <a:spcPts val="0"/>
              </a:spcBef>
              <a:spcAft>
                <a:spcPts val="0"/>
              </a:spcAft>
              <a:buSzPts val="1200"/>
              <a:buFont typeface="Georgia"/>
              <a:buChar char="●"/>
            </a:pPr>
            <a:r>
              <a:rPr b="1" lang="en" sz="1900">
                <a:latin typeface="Georgia"/>
                <a:ea typeface="Georgia"/>
                <a:cs typeface="Georgia"/>
                <a:sym typeface="Georgia"/>
              </a:rPr>
              <a:t>Definition:</a:t>
            </a:r>
            <a:r>
              <a:rPr lang="en" sz="1900">
                <a:latin typeface="Georgia"/>
                <a:ea typeface="Georgia"/>
                <a:cs typeface="Georgia"/>
                <a:sym typeface="Georgia"/>
              </a:rPr>
              <a:t> devices that measure physical or environmental conditions and convert them into electrical signals</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600">
                <a:latin typeface="Georgia"/>
                <a:ea typeface="Georgia"/>
                <a:cs typeface="Georgia"/>
                <a:sym typeface="Georgia"/>
              </a:rPr>
              <a:t>Examples: cameras, microphones, infrared sensors, tactile sensors</a:t>
            </a:r>
            <a:endParaRPr sz="1600">
              <a:latin typeface="Georgia"/>
              <a:ea typeface="Georgia"/>
              <a:cs typeface="Georgia"/>
              <a:sym typeface="Georgia"/>
            </a:endParaRPr>
          </a:p>
          <a:p>
            <a:pPr indent="-304800" lvl="0" marL="457200" marR="0" rtl="0" algn="just">
              <a:lnSpc>
                <a:spcPct val="90000"/>
              </a:lnSpc>
              <a:spcBef>
                <a:spcPts val="0"/>
              </a:spcBef>
              <a:spcAft>
                <a:spcPts val="0"/>
              </a:spcAft>
              <a:buSzPts val="1200"/>
              <a:buFont typeface="Georgia"/>
              <a:buChar char="●"/>
            </a:pPr>
            <a:r>
              <a:rPr b="1" lang="en" sz="1900">
                <a:latin typeface="Georgia"/>
                <a:ea typeface="Georgia"/>
                <a:cs typeface="Georgia"/>
                <a:sym typeface="Georgia"/>
              </a:rPr>
              <a:t>Function:</a:t>
            </a:r>
            <a:r>
              <a:rPr lang="en" sz="1900">
                <a:latin typeface="Georgia"/>
                <a:ea typeface="Georgia"/>
                <a:cs typeface="Georgia"/>
                <a:sym typeface="Georgia"/>
              </a:rPr>
              <a:t> provide feedback to the robot's control system for decision making and movement adjustments</a:t>
            </a:r>
            <a:endParaRPr sz="1900">
              <a:latin typeface="Georgia"/>
              <a:ea typeface="Georgia"/>
              <a:cs typeface="Georgia"/>
              <a:sym typeface="Georgia"/>
            </a:endParaRPr>
          </a:p>
          <a:p>
            <a:pPr indent="-304800" lvl="0" marL="457200" marR="0" rtl="0" algn="just">
              <a:lnSpc>
                <a:spcPct val="90000"/>
              </a:lnSpc>
              <a:spcBef>
                <a:spcPts val="0"/>
              </a:spcBef>
              <a:spcAft>
                <a:spcPts val="0"/>
              </a:spcAft>
              <a:buSzPts val="1200"/>
              <a:buFont typeface="Georgia"/>
              <a:buChar char="●"/>
            </a:pPr>
            <a:r>
              <a:rPr b="1" lang="en" sz="1900">
                <a:latin typeface="Georgia"/>
                <a:ea typeface="Georgia"/>
                <a:cs typeface="Georgia"/>
                <a:sym typeface="Georgia"/>
              </a:rPr>
              <a:t>Active Sensors:</a:t>
            </a:r>
            <a:r>
              <a:rPr lang="en" sz="1900">
                <a:latin typeface="Georgia"/>
                <a:ea typeface="Georgia"/>
                <a:cs typeface="Georgia"/>
                <a:sym typeface="Georgia"/>
              </a:rPr>
              <a:t> sensors that emit energy into the environment and measure the response</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600">
                <a:latin typeface="Georgia"/>
                <a:ea typeface="Georgia"/>
                <a:cs typeface="Georgia"/>
                <a:sym typeface="Georgia"/>
              </a:rPr>
              <a:t>Examples: radar, sonar, lidar</a:t>
            </a:r>
            <a:endParaRPr sz="1600">
              <a:latin typeface="Georgia"/>
              <a:ea typeface="Georgia"/>
              <a:cs typeface="Georgia"/>
              <a:sym typeface="Georgia"/>
            </a:endParaRPr>
          </a:p>
          <a:p>
            <a:pPr indent="-304800" lvl="0" marL="457200" marR="0" rtl="0" algn="just">
              <a:lnSpc>
                <a:spcPct val="90000"/>
              </a:lnSpc>
              <a:spcBef>
                <a:spcPts val="0"/>
              </a:spcBef>
              <a:spcAft>
                <a:spcPts val="0"/>
              </a:spcAft>
              <a:buSzPts val="1200"/>
              <a:buFont typeface="Georgia"/>
              <a:buChar char="●"/>
            </a:pPr>
            <a:r>
              <a:rPr b="1" lang="en" sz="1900">
                <a:latin typeface="Georgia"/>
                <a:ea typeface="Georgia"/>
                <a:cs typeface="Georgia"/>
                <a:sym typeface="Georgia"/>
              </a:rPr>
              <a:t>Passive Sensors:</a:t>
            </a:r>
            <a:r>
              <a:rPr lang="en" sz="1900">
                <a:latin typeface="Georgia"/>
                <a:ea typeface="Georgia"/>
                <a:cs typeface="Georgia"/>
                <a:sym typeface="Georgia"/>
              </a:rPr>
              <a:t> sensors that detect the energy emitted or reflected by objects in the environment without actively emitting energy</a:t>
            </a:r>
            <a:endParaRPr sz="1900">
              <a:latin typeface="Georgia"/>
              <a:ea typeface="Georgia"/>
              <a:cs typeface="Georgia"/>
              <a:sym typeface="Georgia"/>
            </a:endParaRPr>
          </a:p>
          <a:p>
            <a:pPr indent="-304800" lvl="1" marL="914400" marR="0" rtl="0" algn="just">
              <a:lnSpc>
                <a:spcPct val="90000"/>
              </a:lnSpc>
              <a:spcBef>
                <a:spcPts val="0"/>
              </a:spcBef>
              <a:spcAft>
                <a:spcPts val="0"/>
              </a:spcAft>
              <a:buSzPts val="1200"/>
              <a:buFont typeface="Georgia"/>
              <a:buChar char="○"/>
            </a:pPr>
            <a:r>
              <a:rPr lang="en" sz="1600">
                <a:latin typeface="Georgia"/>
                <a:ea typeface="Georgia"/>
                <a:cs typeface="Georgia"/>
                <a:sym typeface="Georgia"/>
              </a:rPr>
              <a:t>Examples: cameras, infrared sensors, acoustic sensors</a:t>
            </a:r>
            <a:endParaRPr sz="16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1900">
              <a:latin typeface="Georgia"/>
              <a:ea typeface="Georgia"/>
              <a:cs typeface="Georgia"/>
              <a:sym typeface="Georgia"/>
            </a:endParaRPr>
          </a:p>
        </p:txBody>
      </p:sp>
      <p:sp>
        <p:nvSpPr>
          <p:cNvPr id="382" name="Google Shape;382;p22"/>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III. Components of a Robot: Sensors</a:t>
            </a:r>
            <a:endParaRPr b="1" i="0" sz="3000" u="none" cap="none" strike="noStrike">
              <a:solidFill>
                <a:schemeClr val="dk1"/>
              </a:solidFill>
              <a:latin typeface="Georgia"/>
              <a:ea typeface="Georgia"/>
              <a:cs typeface="Georgia"/>
              <a:sym typeface="Georgia"/>
            </a:endParaRPr>
          </a:p>
        </p:txBody>
      </p:sp>
      <p:pic>
        <p:nvPicPr>
          <p:cNvPr id="383" name="Google Shape;383;p22"/>
          <p:cNvPicPr preferRelativeResize="0"/>
          <p:nvPr/>
        </p:nvPicPr>
        <p:blipFill rotWithShape="1">
          <a:blip r:embed="rId3">
            <a:alphaModFix/>
          </a:blip>
          <a:srcRect b="0" l="0" r="0" t="0"/>
          <a:stretch/>
        </p:blipFill>
        <p:spPr>
          <a:xfrm>
            <a:off x="5561375" y="1860075"/>
            <a:ext cx="3582624" cy="218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3"/>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III. Active vs Passive Sensors</a:t>
            </a:r>
            <a:endParaRPr b="1" i="0" sz="3000" u="none" cap="none" strike="noStrike">
              <a:solidFill>
                <a:schemeClr val="dk1"/>
              </a:solidFill>
              <a:latin typeface="Georgia"/>
              <a:ea typeface="Georgia"/>
              <a:cs typeface="Georgia"/>
              <a:sym typeface="Georgia"/>
            </a:endParaRPr>
          </a:p>
        </p:txBody>
      </p:sp>
      <p:graphicFrame>
        <p:nvGraphicFramePr>
          <p:cNvPr id="389" name="Google Shape;389;p73"/>
          <p:cNvGraphicFramePr/>
          <p:nvPr/>
        </p:nvGraphicFramePr>
        <p:xfrm>
          <a:off x="382754" y="1116622"/>
          <a:ext cx="3000000" cy="3000000"/>
        </p:xfrm>
        <a:graphic>
          <a:graphicData uri="http://schemas.openxmlformats.org/drawingml/2006/table">
            <a:tbl>
              <a:tblPr>
                <a:noFill/>
                <a:tableStyleId>{EA4AD560-548C-41B2-B242-A414410895CA}</a:tableStyleId>
              </a:tblPr>
              <a:tblGrid>
                <a:gridCol w="1550025"/>
                <a:gridCol w="4375525"/>
                <a:gridCol w="2409200"/>
              </a:tblGrid>
              <a:tr h="278475">
                <a:tc>
                  <a:txBody>
                    <a:bodyPr/>
                    <a:lstStyle/>
                    <a:p>
                      <a:pPr indent="0" lvl="0" marL="0" marR="0" rtl="0" algn="ctr">
                        <a:lnSpc>
                          <a:spcPct val="100000"/>
                        </a:lnSpc>
                        <a:spcBef>
                          <a:spcPts val="0"/>
                        </a:spcBef>
                        <a:spcAft>
                          <a:spcPts val="0"/>
                        </a:spcAft>
                        <a:buNone/>
                      </a:pPr>
                      <a:r>
                        <a:rPr b="1" lang="en" sz="1400" u="none" cap="none" strike="noStrike">
                          <a:latin typeface="Georgia"/>
                          <a:ea typeface="Georgia"/>
                          <a:cs typeface="Georgia"/>
                          <a:sym typeface="Georgia"/>
                        </a:rPr>
                        <a:t>Feature</a:t>
                      </a:r>
                      <a:endParaRPr/>
                    </a:p>
                  </a:txBody>
                  <a:tcPr marT="16750" marB="16750" marR="25150" marL="25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400" u="none" cap="none" strike="noStrike">
                          <a:latin typeface="Georgia"/>
                          <a:ea typeface="Georgia"/>
                          <a:cs typeface="Georgia"/>
                          <a:sym typeface="Georgia"/>
                        </a:rPr>
                        <a:t>Active Sensors</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400" u="none" cap="none" strike="noStrike">
                          <a:latin typeface="Georgia"/>
                          <a:ea typeface="Georgia"/>
                          <a:cs typeface="Georgia"/>
                          <a:sym typeface="Georgia"/>
                        </a:rPr>
                        <a:t>Passive Sensors</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514750">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Energy Emission</a:t>
                      </a:r>
                      <a:endParaRPr/>
                    </a:p>
                  </a:txBody>
                  <a:tcPr marT="16750" marB="16750" marR="25150" marL="25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Emits energy </a:t>
                      </a:r>
                      <a:br>
                        <a:rPr b="0" lang="en" sz="1400" u="none" cap="none" strike="noStrike">
                          <a:latin typeface="Georgia"/>
                          <a:ea typeface="Georgia"/>
                          <a:cs typeface="Georgia"/>
                          <a:sym typeface="Georgia"/>
                        </a:rPr>
                      </a:br>
                      <a:r>
                        <a:rPr b="0" lang="en" sz="1400" u="none" cap="none" strike="noStrike">
                          <a:latin typeface="Georgia"/>
                          <a:ea typeface="Georgia"/>
                          <a:cs typeface="Georgia"/>
                          <a:sym typeface="Georgia"/>
                        </a:rPr>
                        <a:t>(light, sound, radio waves)</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Does not emit energy</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4750">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Works in the Dark?</a:t>
                      </a:r>
                      <a:endParaRPr/>
                    </a:p>
                  </a:txBody>
                  <a:tcPr marT="16750" marB="16750" marR="25150" marL="25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Yes </a:t>
                      </a:r>
                      <a:br>
                        <a:rPr b="0" lang="en" sz="1400" u="none" cap="none" strike="noStrike">
                          <a:latin typeface="Georgia"/>
                          <a:ea typeface="Georgia"/>
                          <a:cs typeface="Georgia"/>
                          <a:sym typeface="Georgia"/>
                        </a:rPr>
                      </a:br>
                      <a:r>
                        <a:rPr b="0" lang="en" sz="1400" u="none" cap="none" strike="noStrike">
                          <a:latin typeface="Georgia"/>
                          <a:ea typeface="Georgia"/>
                          <a:cs typeface="Georgia"/>
                          <a:sym typeface="Georgia"/>
                        </a:rPr>
                        <a:t>(independent of light)</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No </a:t>
                      </a:r>
                      <a:br>
                        <a:rPr b="0" lang="en" sz="1400" u="none" cap="none" strike="noStrike">
                          <a:latin typeface="Georgia"/>
                          <a:ea typeface="Georgia"/>
                          <a:cs typeface="Georgia"/>
                          <a:sym typeface="Georgia"/>
                        </a:rPr>
                      </a:br>
                      <a:r>
                        <a:rPr b="0" lang="en" sz="1400" u="none" cap="none" strike="noStrike">
                          <a:latin typeface="Georgia"/>
                          <a:ea typeface="Georgia"/>
                          <a:cs typeface="Georgia"/>
                          <a:sym typeface="Georgia"/>
                        </a:rPr>
                        <a:t>(depends on ambient energy)</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4750">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Range</a:t>
                      </a:r>
                      <a:endParaRPr/>
                    </a:p>
                  </a:txBody>
                  <a:tcPr marT="16750" marB="16750" marR="25150" marL="25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Longer </a:t>
                      </a:r>
                      <a:br>
                        <a:rPr b="0" lang="en" sz="1400" u="none" cap="none" strike="noStrike">
                          <a:latin typeface="Georgia"/>
                          <a:ea typeface="Georgia"/>
                          <a:cs typeface="Georgia"/>
                          <a:sym typeface="Georgia"/>
                        </a:rPr>
                      </a:br>
                      <a:r>
                        <a:rPr b="0" lang="en" sz="1400" u="none" cap="none" strike="noStrike">
                          <a:latin typeface="Georgia"/>
                          <a:ea typeface="Georgia"/>
                          <a:cs typeface="Georgia"/>
                          <a:sym typeface="Georgia"/>
                        </a:rPr>
                        <a:t>(since it emits its own signals)</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Shorter </a:t>
                      </a:r>
                      <a:br>
                        <a:rPr b="0" lang="en" sz="1400" u="none" cap="none" strike="noStrike">
                          <a:latin typeface="Georgia"/>
                          <a:ea typeface="Georgia"/>
                          <a:cs typeface="Georgia"/>
                          <a:sym typeface="Georgia"/>
                        </a:rPr>
                      </a:br>
                      <a:r>
                        <a:rPr b="0" lang="en" sz="1400" u="none" cap="none" strike="noStrike">
                          <a:latin typeface="Georgia"/>
                          <a:ea typeface="Georgia"/>
                          <a:cs typeface="Georgia"/>
                          <a:sym typeface="Georgia"/>
                        </a:rPr>
                        <a:t>(relies on natural sources)</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4750">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Power Consumption</a:t>
                      </a:r>
                      <a:endParaRPr/>
                    </a:p>
                  </a:txBody>
                  <a:tcPr marT="16750" marB="16750" marR="25150" marL="25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Higher </a:t>
                      </a:r>
                      <a:br>
                        <a:rPr b="0" lang="en" sz="1400" u="none" cap="none" strike="noStrike">
                          <a:latin typeface="Georgia"/>
                          <a:ea typeface="Georgia"/>
                          <a:cs typeface="Georgia"/>
                          <a:sym typeface="Georgia"/>
                        </a:rPr>
                      </a:br>
                      <a:r>
                        <a:rPr b="0" lang="en" sz="1400" u="none" cap="none" strike="noStrike">
                          <a:latin typeface="Georgia"/>
                          <a:ea typeface="Georgia"/>
                          <a:cs typeface="Georgia"/>
                          <a:sym typeface="Georgia"/>
                        </a:rPr>
                        <a:t>(requires energy for emission)</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Lower </a:t>
                      </a:r>
                      <a:br>
                        <a:rPr b="0" lang="en" sz="1400" u="none" cap="none" strike="noStrike">
                          <a:latin typeface="Georgia"/>
                          <a:ea typeface="Georgia"/>
                          <a:cs typeface="Georgia"/>
                          <a:sym typeface="Georgia"/>
                        </a:rPr>
                      </a:br>
                      <a:r>
                        <a:rPr b="0" lang="en" sz="1400" u="none" cap="none" strike="noStrike">
                          <a:latin typeface="Georgia"/>
                          <a:ea typeface="Georgia"/>
                          <a:cs typeface="Georgia"/>
                          <a:sym typeface="Georgia"/>
                        </a:rPr>
                        <a:t>(only measures existing energy)</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4750">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Interference Risk</a:t>
                      </a:r>
                      <a:endParaRPr/>
                    </a:p>
                  </a:txBody>
                  <a:tcPr marT="16750" marB="16750" marR="25150" marL="25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Possible </a:t>
                      </a:r>
                      <a:br>
                        <a:rPr b="0" lang="en" sz="1400" u="none" cap="none" strike="noStrike">
                          <a:latin typeface="Georgia"/>
                          <a:ea typeface="Georgia"/>
                          <a:cs typeface="Georgia"/>
                          <a:sym typeface="Georgia"/>
                        </a:rPr>
                      </a:br>
                      <a:r>
                        <a:rPr b="0" lang="en" sz="1400" u="none" cap="none" strike="noStrike">
                          <a:latin typeface="Georgia"/>
                          <a:ea typeface="Georgia"/>
                          <a:cs typeface="Georgia"/>
                          <a:sym typeface="Georgia"/>
                        </a:rPr>
                        <a:t>(e.g., LiDAR interference from fog, ultrasonic noise issues)</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Minimal</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8475">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Cost</a:t>
                      </a:r>
                      <a:endParaRPr/>
                    </a:p>
                  </a:txBody>
                  <a:tcPr marT="16750" marB="16750" marR="25150" marL="2515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Usually higher</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 sz="1400" u="none" cap="none" strike="noStrike">
                          <a:latin typeface="Georgia"/>
                          <a:ea typeface="Georgia"/>
                          <a:cs typeface="Georgia"/>
                          <a:sym typeface="Georgia"/>
                        </a:rPr>
                        <a:t>Usually lower</a:t>
                      </a:r>
                      <a:endParaRPr/>
                    </a:p>
                  </a:txBody>
                  <a:tcPr marT="16750" marB="16750" marR="25150" marL="2515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
          <p:cNvSpPr txBox="1"/>
          <p:nvPr>
            <p:ph idx="1" type="body"/>
          </p:nvPr>
        </p:nvSpPr>
        <p:spPr>
          <a:xfrm>
            <a:off x="0" y="883475"/>
            <a:ext cx="3379500" cy="3599400"/>
          </a:xfrm>
          <a:prstGeom prst="rect">
            <a:avLst/>
          </a:prstGeom>
          <a:noFill/>
          <a:ln>
            <a:noFill/>
          </a:ln>
        </p:spPr>
        <p:txBody>
          <a:bodyPr anchorCtr="0" anchor="t" bIns="34275" lIns="68575" spcFirstLastPara="1" rIns="68575" wrap="square" tIns="34275">
            <a:noAutofit/>
          </a:bodyPr>
          <a:lstStyle/>
          <a:p>
            <a:pPr indent="-381000" lvl="0" marL="457200" rtl="0" algn="l">
              <a:lnSpc>
                <a:spcPct val="100000"/>
              </a:lnSpc>
              <a:spcBef>
                <a:spcPts val="0"/>
              </a:spcBef>
              <a:spcAft>
                <a:spcPts val="0"/>
              </a:spcAft>
              <a:buSzPts val="2400"/>
              <a:buFont typeface="Georgia"/>
              <a:buChar char="●"/>
            </a:pPr>
            <a:r>
              <a:rPr lang="en" sz="2400">
                <a:latin typeface="Georgia"/>
                <a:ea typeface="Georgia"/>
                <a:cs typeface="Georgia"/>
                <a:sym typeface="Georgia"/>
              </a:rPr>
              <a:t>Dirty</a:t>
            </a:r>
            <a:endParaRPr sz="2400">
              <a:latin typeface="Georgia"/>
              <a:ea typeface="Georgia"/>
              <a:cs typeface="Georgia"/>
              <a:sym typeface="Georgia"/>
            </a:endParaRPr>
          </a:p>
          <a:p>
            <a:pPr indent="-381000" lvl="1" marL="914400" rtl="0" algn="l">
              <a:lnSpc>
                <a:spcPct val="100000"/>
              </a:lnSpc>
              <a:spcBef>
                <a:spcPts val="0"/>
              </a:spcBef>
              <a:spcAft>
                <a:spcPts val="0"/>
              </a:spcAft>
              <a:buSzPts val="2400"/>
              <a:buFont typeface="Georgia"/>
              <a:buChar char="○"/>
            </a:pPr>
            <a:r>
              <a:rPr lang="en" sz="2400" u="sng">
                <a:solidFill>
                  <a:schemeClr val="hlink"/>
                </a:solidFill>
                <a:latin typeface="Georgia"/>
                <a:ea typeface="Georgia"/>
                <a:cs typeface="Georgia"/>
                <a:sym typeface="Georgia"/>
                <a:hlinkClick r:id="rId3"/>
              </a:rPr>
              <a:t>Roomba</a:t>
            </a:r>
            <a:r>
              <a:rPr lang="en" sz="2400">
                <a:latin typeface="Georgia"/>
                <a:ea typeface="Georgia"/>
                <a:cs typeface="Georgia"/>
                <a:sym typeface="Georgia"/>
              </a:rPr>
              <a:t> </a:t>
            </a:r>
            <a:endParaRPr sz="2400">
              <a:latin typeface="Georgia"/>
              <a:ea typeface="Georgia"/>
              <a:cs typeface="Georgia"/>
              <a:sym typeface="Georgia"/>
            </a:endParaRPr>
          </a:p>
          <a:p>
            <a:pPr indent="-381000" lvl="0" marL="457200" rtl="0" algn="l">
              <a:lnSpc>
                <a:spcPct val="100000"/>
              </a:lnSpc>
              <a:spcBef>
                <a:spcPts val="0"/>
              </a:spcBef>
              <a:spcAft>
                <a:spcPts val="0"/>
              </a:spcAft>
              <a:buSzPts val="2400"/>
              <a:buFont typeface="Georgia"/>
              <a:buChar char="●"/>
            </a:pPr>
            <a:r>
              <a:rPr lang="en" sz="2400">
                <a:latin typeface="Georgia"/>
                <a:ea typeface="Georgia"/>
                <a:cs typeface="Georgia"/>
                <a:sym typeface="Georgia"/>
              </a:rPr>
              <a:t>Dull</a:t>
            </a:r>
            <a:endParaRPr sz="2400">
              <a:latin typeface="Georgia"/>
              <a:ea typeface="Georgia"/>
              <a:cs typeface="Georgia"/>
              <a:sym typeface="Georgia"/>
            </a:endParaRPr>
          </a:p>
          <a:p>
            <a:pPr indent="-381000" lvl="1" marL="914400" rtl="0" algn="l">
              <a:lnSpc>
                <a:spcPct val="100000"/>
              </a:lnSpc>
              <a:spcBef>
                <a:spcPts val="0"/>
              </a:spcBef>
              <a:spcAft>
                <a:spcPts val="0"/>
              </a:spcAft>
              <a:buSzPts val="2400"/>
              <a:buFont typeface="Georgia"/>
              <a:buChar char="○"/>
            </a:pPr>
            <a:r>
              <a:rPr lang="en" sz="2400" u="sng">
                <a:solidFill>
                  <a:schemeClr val="hlink"/>
                </a:solidFill>
                <a:latin typeface="Georgia"/>
                <a:ea typeface="Georgia"/>
                <a:cs typeface="Georgia"/>
                <a:sym typeface="Georgia"/>
                <a:hlinkClick r:id="rId4"/>
              </a:rPr>
              <a:t>Security Guard</a:t>
            </a:r>
            <a:endParaRPr sz="2400">
              <a:latin typeface="Georgia"/>
              <a:ea typeface="Georgia"/>
              <a:cs typeface="Georgia"/>
              <a:sym typeface="Georgia"/>
            </a:endParaRPr>
          </a:p>
          <a:p>
            <a:pPr indent="-381000" lvl="0" marL="457200" rtl="0" algn="l">
              <a:lnSpc>
                <a:spcPct val="100000"/>
              </a:lnSpc>
              <a:spcBef>
                <a:spcPts val="0"/>
              </a:spcBef>
              <a:spcAft>
                <a:spcPts val="0"/>
              </a:spcAft>
              <a:buSzPts val="2400"/>
              <a:buFont typeface="Georgia"/>
              <a:buChar char="●"/>
            </a:pPr>
            <a:r>
              <a:rPr lang="en" sz="2400">
                <a:latin typeface="Georgia"/>
                <a:ea typeface="Georgia"/>
                <a:cs typeface="Georgia"/>
                <a:sym typeface="Georgia"/>
              </a:rPr>
              <a:t>Dangerous</a:t>
            </a:r>
            <a:endParaRPr sz="2400">
              <a:latin typeface="Georgia"/>
              <a:ea typeface="Georgia"/>
              <a:cs typeface="Georgia"/>
              <a:sym typeface="Georgia"/>
            </a:endParaRPr>
          </a:p>
          <a:p>
            <a:pPr indent="-381000" lvl="1" marL="914400" rtl="0" algn="l">
              <a:lnSpc>
                <a:spcPct val="100000"/>
              </a:lnSpc>
              <a:spcBef>
                <a:spcPts val="0"/>
              </a:spcBef>
              <a:spcAft>
                <a:spcPts val="0"/>
              </a:spcAft>
              <a:buSzPts val="2400"/>
              <a:buFont typeface="Georgia"/>
              <a:buChar char="○"/>
            </a:pPr>
            <a:r>
              <a:rPr lang="en" sz="2400" u="sng">
                <a:solidFill>
                  <a:schemeClr val="hlink"/>
                </a:solidFill>
                <a:latin typeface="Georgia"/>
                <a:ea typeface="Georgia"/>
                <a:cs typeface="Georgia"/>
                <a:sym typeface="Georgia"/>
                <a:hlinkClick r:id="rId5"/>
              </a:rPr>
              <a:t>Daksha</a:t>
            </a:r>
            <a:endParaRPr sz="2400">
              <a:latin typeface="Georgia"/>
              <a:ea typeface="Georgia"/>
              <a:cs typeface="Georgia"/>
              <a:sym typeface="Georgia"/>
            </a:endParaRPr>
          </a:p>
          <a:p>
            <a:pPr indent="-381000" lvl="0" marL="457200" rtl="0" algn="l">
              <a:lnSpc>
                <a:spcPct val="100000"/>
              </a:lnSpc>
              <a:spcBef>
                <a:spcPts val="0"/>
              </a:spcBef>
              <a:spcAft>
                <a:spcPts val="0"/>
              </a:spcAft>
              <a:buSzPts val="2400"/>
              <a:buFont typeface="Georgia"/>
              <a:buChar char="●"/>
            </a:pPr>
            <a:r>
              <a:rPr lang="en" sz="2400">
                <a:latin typeface="Georgia"/>
                <a:ea typeface="Georgia"/>
                <a:cs typeface="Georgia"/>
                <a:sym typeface="Georgia"/>
              </a:rPr>
              <a:t>Anything else?</a:t>
            </a:r>
            <a:endParaRPr sz="24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2400">
              <a:latin typeface="Georgia"/>
              <a:ea typeface="Georgia"/>
              <a:cs typeface="Georgia"/>
              <a:sym typeface="Georgia"/>
            </a:endParaRPr>
          </a:p>
        </p:txBody>
      </p:sp>
      <p:sp>
        <p:nvSpPr>
          <p:cNvPr id="188" name="Google Shape;188;p3"/>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Why Robotics: 3 D’s of Robotization</a:t>
            </a:r>
            <a:endParaRPr b="1" i="0" sz="3000" u="none" cap="none" strike="noStrike">
              <a:solidFill>
                <a:schemeClr val="dk1"/>
              </a:solidFill>
              <a:latin typeface="Georgia"/>
              <a:ea typeface="Georgia"/>
              <a:cs typeface="Georgia"/>
              <a:sym typeface="Georgia"/>
            </a:endParaRPr>
          </a:p>
        </p:txBody>
      </p:sp>
      <p:pic>
        <p:nvPicPr>
          <p:cNvPr id="189" name="Google Shape;189;p3"/>
          <p:cNvPicPr preferRelativeResize="0"/>
          <p:nvPr/>
        </p:nvPicPr>
        <p:blipFill rotWithShape="1">
          <a:blip r:embed="rId6">
            <a:alphaModFix/>
          </a:blip>
          <a:srcRect b="0" l="0" r="0" t="0"/>
          <a:stretch/>
        </p:blipFill>
        <p:spPr>
          <a:xfrm>
            <a:off x="3140300" y="932462"/>
            <a:ext cx="2792775" cy="1880437"/>
          </a:xfrm>
          <a:prstGeom prst="rect">
            <a:avLst/>
          </a:prstGeom>
          <a:noFill/>
          <a:ln cap="flat" cmpd="sng" w="9525">
            <a:solidFill>
              <a:schemeClr val="dk2"/>
            </a:solidFill>
            <a:prstDash val="solid"/>
            <a:round/>
            <a:headEnd len="sm" w="sm" type="none"/>
            <a:tailEnd len="sm" w="sm" type="none"/>
          </a:ln>
        </p:spPr>
      </p:pic>
      <p:pic>
        <p:nvPicPr>
          <p:cNvPr id="190" name="Google Shape;190;p3"/>
          <p:cNvPicPr preferRelativeResize="0"/>
          <p:nvPr/>
        </p:nvPicPr>
        <p:blipFill rotWithShape="1">
          <a:blip r:embed="rId7">
            <a:alphaModFix/>
          </a:blip>
          <a:srcRect b="0" l="0" r="0" t="0"/>
          <a:stretch/>
        </p:blipFill>
        <p:spPr>
          <a:xfrm>
            <a:off x="4713310" y="2989650"/>
            <a:ext cx="2792777" cy="1828600"/>
          </a:xfrm>
          <a:prstGeom prst="rect">
            <a:avLst/>
          </a:prstGeom>
          <a:noFill/>
          <a:ln cap="flat" cmpd="sng" w="9525">
            <a:solidFill>
              <a:schemeClr val="dk2"/>
            </a:solidFill>
            <a:prstDash val="solid"/>
            <a:round/>
            <a:headEnd len="sm" w="sm" type="none"/>
            <a:tailEnd len="sm" w="sm" type="none"/>
          </a:ln>
        </p:spPr>
      </p:pic>
      <p:pic>
        <p:nvPicPr>
          <p:cNvPr id="191" name="Google Shape;191;p3"/>
          <p:cNvPicPr preferRelativeResize="0"/>
          <p:nvPr/>
        </p:nvPicPr>
        <p:blipFill rotWithShape="1">
          <a:blip r:embed="rId8">
            <a:alphaModFix/>
          </a:blip>
          <a:srcRect b="0" l="0" r="0" t="0"/>
          <a:stretch/>
        </p:blipFill>
        <p:spPr>
          <a:xfrm>
            <a:off x="6161986" y="986712"/>
            <a:ext cx="2870814" cy="1885168"/>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3"/>
          <p:cNvSpPr txBox="1"/>
          <p:nvPr>
            <p:ph idx="1" type="body"/>
          </p:nvPr>
        </p:nvSpPr>
        <p:spPr>
          <a:xfrm>
            <a:off x="0" y="883475"/>
            <a:ext cx="49467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Definition: the "brain" of the robot that processes sensory input and generates motor output</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microcontrollers, programmable logic controllers (PLCs), computers</a:t>
            </a:r>
            <a:endParaRPr>
              <a:latin typeface="Georgia"/>
              <a:ea typeface="Georgia"/>
              <a:cs typeface="Georgia"/>
              <a:sym typeface="Georgia"/>
            </a:endParaRPr>
          </a:p>
          <a:p>
            <a:pPr indent="0" lvl="0" marL="9144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Function: interpret sensory data, generate motor commands, and control the robot's behavior</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a robot arm's controller uses a program to control the movements of the actuators that move the joints</a:t>
            </a:r>
            <a:endParaRPr>
              <a:latin typeface="Georgia"/>
              <a:ea typeface="Georgia"/>
              <a:cs typeface="Georgia"/>
              <a:sym typeface="Georgia"/>
            </a:endParaRPr>
          </a:p>
        </p:txBody>
      </p:sp>
      <p:sp>
        <p:nvSpPr>
          <p:cNvPr id="395" name="Google Shape;395;p23"/>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III. Components of a Robot: Controllers</a:t>
            </a:r>
            <a:endParaRPr b="1" i="0" sz="3000" u="none" cap="none" strike="noStrike">
              <a:solidFill>
                <a:schemeClr val="dk1"/>
              </a:solidFill>
              <a:latin typeface="Georgia"/>
              <a:ea typeface="Georgia"/>
              <a:cs typeface="Georgia"/>
              <a:sym typeface="Georgia"/>
            </a:endParaRPr>
          </a:p>
        </p:txBody>
      </p:sp>
      <p:pic>
        <p:nvPicPr>
          <p:cNvPr id="396" name="Google Shape;396;p23"/>
          <p:cNvPicPr preferRelativeResize="0"/>
          <p:nvPr/>
        </p:nvPicPr>
        <p:blipFill rotWithShape="1">
          <a:blip r:embed="rId3">
            <a:alphaModFix/>
          </a:blip>
          <a:srcRect b="0" l="0" r="0" t="0"/>
          <a:stretch/>
        </p:blipFill>
        <p:spPr>
          <a:xfrm>
            <a:off x="5002150" y="1388362"/>
            <a:ext cx="4141850" cy="236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4"/>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III. Controller Algorithm</a:t>
            </a:r>
            <a:endParaRPr b="1" i="0" sz="3000" u="none" cap="none" strike="noStrike">
              <a:solidFill>
                <a:schemeClr val="dk1"/>
              </a:solidFill>
              <a:latin typeface="Georgia"/>
              <a:ea typeface="Georgia"/>
              <a:cs typeface="Georgia"/>
              <a:sym typeface="Georgia"/>
            </a:endParaRPr>
          </a:p>
        </p:txBody>
      </p:sp>
      <p:pic>
        <p:nvPicPr>
          <p:cNvPr id="402" name="Google Shape;402;p74"/>
          <p:cNvPicPr preferRelativeResize="0"/>
          <p:nvPr/>
        </p:nvPicPr>
        <p:blipFill rotWithShape="1">
          <a:blip r:embed="rId3">
            <a:alphaModFix/>
          </a:blip>
          <a:srcRect b="0" l="0" r="0" t="0"/>
          <a:stretch/>
        </p:blipFill>
        <p:spPr>
          <a:xfrm>
            <a:off x="0" y="1695272"/>
            <a:ext cx="4141850" cy="2366775"/>
          </a:xfrm>
          <a:prstGeom prst="rect">
            <a:avLst/>
          </a:prstGeom>
          <a:noFill/>
          <a:ln>
            <a:noFill/>
          </a:ln>
        </p:spPr>
      </p:pic>
      <p:pic>
        <p:nvPicPr>
          <p:cNvPr id="403" name="Google Shape;403;p74"/>
          <p:cNvPicPr preferRelativeResize="0"/>
          <p:nvPr/>
        </p:nvPicPr>
        <p:blipFill rotWithShape="1">
          <a:blip r:embed="rId4">
            <a:alphaModFix/>
          </a:blip>
          <a:srcRect b="0" l="0" r="0" t="0"/>
          <a:stretch/>
        </p:blipFill>
        <p:spPr>
          <a:xfrm>
            <a:off x="4952841" y="509955"/>
            <a:ext cx="4160492" cy="462475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4"/>
          <p:cNvSpPr txBox="1"/>
          <p:nvPr>
            <p:ph idx="1" type="body"/>
          </p:nvPr>
        </p:nvSpPr>
        <p:spPr>
          <a:xfrm>
            <a:off x="0" y="883475"/>
            <a:ext cx="53862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Definition: the part of the robot that interacts with the environment to perform a task</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grippers, vacuum cups, cutting tools, welding torches</a:t>
            </a:r>
            <a:endParaRPr>
              <a:latin typeface="Georgia"/>
              <a:ea typeface="Georgia"/>
              <a:cs typeface="Georgia"/>
              <a:sym typeface="Georgia"/>
            </a:endParaRPr>
          </a:p>
          <a:p>
            <a:pPr indent="0" lvl="0" marL="9144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Function: manipulate objects, perform actions such as welding or cutting, or perform sensing tasks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a robot used in a factory may use a gripper as an end effector to pick up and move parts on an assembly line</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409" name="Google Shape;409;p24"/>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III. Components of a Robot: End Effectors</a:t>
            </a:r>
            <a:endParaRPr b="1" i="0" sz="3000" u="none" cap="none" strike="noStrike">
              <a:solidFill>
                <a:schemeClr val="dk1"/>
              </a:solidFill>
              <a:latin typeface="Georgia"/>
              <a:ea typeface="Georgia"/>
              <a:cs typeface="Georgia"/>
              <a:sym typeface="Georgia"/>
            </a:endParaRPr>
          </a:p>
        </p:txBody>
      </p:sp>
      <p:pic>
        <p:nvPicPr>
          <p:cNvPr id="410" name="Google Shape;410;p24"/>
          <p:cNvPicPr preferRelativeResize="0"/>
          <p:nvPr/>
        </p:nvPicPr>
        <p:blipFill rotWithShape="1">
          <a:blip r:embed="rId3">
            <a:alphaModFix/>
          </a:blip>
          <a:srcRect b="0" l="0" r="0" t="0"/>
          <a:stretch/>
        </p:blipFill>
        <p:spPr>
          <a:xfrm>
            <a:off x="5418325" y="1492550"/>
            <a:ext cx="3667125" cy="238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5"/>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SzPts val="1400"/>
              <a:buNone/>
            </a:pPr>
            <a:r>
              <a:rPr b="1" lang="en">
                <a:latin typeface="Georgia"/>
                <a:ea typeface="Georgia"/>
                <a:cs typeface="Georgia"/>
                <a:sym typeface="Georgia"/>
              </a:rPr>
              <a:t>A. Open-loop control</a:t>
            </a:r>
            <a:r>
              <a:rPr lang="en">
                <a:latin typeface="Georgia"/>
                <a:ea typeface="Georgia"/>
                <a:cs typeface="Georgia"/>
                <a:sym typeface="Georgia"/>
              </a:rPr>
              <a:t>: A control system where the control action is independent of the output of the system.</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A toaster with a timer. The timer controls how long the toaster heats the bread, regardless of how toasted it actually is.</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rPr b="1" lang="en">
                <a:latin typeface="Georgia"/>
                <a:ea typeface="Georgia"/>
                <a:cs typeface="Georgia"/>
                <a:sym typeface="Georgia"/>
              </a:rPr>
              <a:t>B. Closed-loop control</a:t>
            </a:r>
            <a:r>
              <a:rPr lang="en">
                <a:latin typeface="Georgia"/>
                <a:ea typeface="Georgia"/>
                <a:cs typeface="Georgia"/>
                <a:sym typeface="Georgia"/>
              </a:rPr>
              <a:t>: A control system where the control action is dependent on the output of the system.</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A thermostat controlling the temperature in a room. The thermostat measures the temperature and turns the heating or cooling system on and off to maintain a desired temperature.</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a:p>
            <a:pPr indent="0" lvl="0" marL="0" marR="0" rtl="0" algn="just">
              <a:lnSpc>
                <a:spcPct val="90000"/>
              </a:lnSpc>
              <a:spcBef>
                <a:spcPts val="0"/>
              </a:spcBef>
              <a:spcAft>
                <a:spcPts val="0"/>
              </a:spcAft>
              <a:buClr>
                <a:schemeClr val="dk1"/>
              </a:buClr>
              <a:buSzPts val="1100"/>
              <a:buFont typeface="Arial"/>
              <a:buNone/>
            </a:pPr>
            <a:r>
              <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416" name="Google Shape;416;p25"/>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IV. Robot Control </a:t>
            </a:r>
            <a:endParaRPr b="1" i="0" sz="3000" u="none" cap="none" strike="noStrike">
              <a:solidFill>
                <a:schemeClr val="dk1"/>
              </a:solidFill>
              <a:latin typeface="Georgia"/>
              <a:ea typeface="Georgia"/>
              <a:cs typeface="Georgia"/>
              <a:sym typeface="Georgia"/>
            </a:endParaRPr>
          </a:p>
        </p:txBody>
      </p:sp>
      <p:pic>
        <p:nvPicPr>
          <p:cNvPr id="417" name="Google Shape;417;p25"/>
          <p:cNvPicPr preferRelativeResize="0"/>
          <p:nvPr/>
        </p:nvPicPr>
        <p:blipFill rotWithShape="1">
          <a:blip r:embed="rId3">
            <a:alphaModFix/>
          </a:blip>
          <a:srcRect b="0" l="0" r="0" t="0"/>
          <a:stretch/>
        </p:blipFill>
        <p:spPr>
          <a:xfrm>
            <a:off x="2285775" y="3368350"/>
            <a:ext cx="4192450" cy="172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6"/>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 3</a:t>
            </a:r>
            <a:endParaRPr b="1" i="0" sz="3000" u="none" cap="none" strike="noStrike">
              <a:solidFill>
                <a:schemeClr val="dk1"/>
              </a:solidFill>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7"/>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Configuration Space: </a:t>
            </a:r>
            <a:r>
              <a:rPr lang="en">
                <a:latin typeface="Georgia"/>
                <a:ea typeface="Georgia"/>
                <a:cs typeface="Georgia"/>
                <a:sym typeface="Georgia"/>
              </a:rPr>
              <a:t>the set of </a:t>
            </a:r>
            <a:r>
              <a:rPr i="1" lang="en">
                <a:latin typeface="Georgia"/>
                <a:ea typeface="Georgia"/>
                <a:cs typeface="Georgia"/>
                <a:sym typeface="Georgia"/>
              </a:rPr>
              <a:t>all possible joint configurations </a:t>
            </a:r>
            <a:r>
              <a:rPr lang="en">
                <a:latin typeface="Georgia"/>
                <a:ea typeface="Georgia"/>
                <a:cs typeface="Georgia"/>
                <a:sym typeface="Georgia"/>
              </a:rPr>
              <a:t>that the robot can achieve.</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Workspace:</a:t>
            </a:r>
            <a:r>
              <a:rPr lang="en">
                <a:latin typeface="Georgia"/>
                <a:ea typeface="Georgia"/>
                <a:cs typeface="Georgia"/>
                <a:sym typeface="Georgia"/>
              </a:rPr>
              <a:t> the set of </a:t>
            </a:r>
            <a:r>
              <a:rPr i="1" lang="en">
                <a:latin typeface="Georgia"/>
                <a:ea typeface="Georgia"/>
                <a:cs typeface="Georgia"/>
                <a:sym typeface="Georgia"/>
              </a:rPr>
              <a:t>all possible end effector positions </a:t>
            </a:r>
            <a:r>
              <a:rPr lang="en">
                <a:latin typeface="Georgia"/>
                <a:ea typeface="Georgia"/>
                <a:cs typeface="Georgia"/>
                <a:sym typeface="Georgia"/>
              </a:rPr>
              <a:t>and orientations that the robot can achieve.</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Configuration space is typically represented using joint angles, joint velocities or joint torques, while workspace coordinates are typically represented using Cartesian coordinates, Euler angles, or quaternions.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The dimensionality of configuration space is equal to the number of degrees of freedom (DOF) of the robot, while the dimensionality of workspace coordinates is typically 3 or 6 for a robot with a fixed end effector.</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b="1">
              <a:latin typeface="Georgia"/>
              <a:ea typeface="Georgia"/>
              <a:cs typeface="Georgia"/>
              <a:sym typeface="Georgia"/>
            </a:endParaRPr>
          </a:p>
        </p:txBody>
      </p:sp>
      <p:sp>
        <p:nvSpPr>
          <p:cNvPr id="428" name="Google Shape;428;p27"/>
          <p:cNvSpPr txBox="1"/>
          <p:nvPr/>
        </p:nvSpPr>
        <p:spPr>
          <a:xfrm>
            <a:off x="-21875" y="4075"/>
            <a:ext cx="91440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Planning to Move: Space</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8"/>
          <p:cNvSpPr txBox="1"/>
          <p:nvPr>
            <p:ph idx="1" type="body"/>
          </p:nvPr>
        </p:nvSpPr>
        <p:spPr>
          <a:xfrm>
            <a:off x="0" y="883475"/>
            <a:ext cx="4959900" cy="28233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By understanding the relationship between the configuration space and workspace coordinates, we can plan and control the movements of the robot to achieve specific tasks.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The configuration space of 2DOF robot consists of the set of all possible joint angles that the robot can achieve, which in this case is two joint angles, say q1 and q2.</a:t>
            </a:r>
            <a:endParaRPr b="1">
              <a:latin typeface="Georgia"/>
              <a:ea typeface="Georgia"/>
              <a:cs typeface="Georgia"/>
              <a:sym typeface="Georgia"/>
            </a:endParaRPr>
          </a:p>
        </p:txBody>
      </p:sp>
      <p:sp>
        <p:nvSpPr>
          <p:cNvPr id="434" name="Google Shape;434;p28"/>
          <p:cNvSpPr txBox="1"/>
          <p:nvPr/>
        </p:nvSpPr>
        <p:spPr>
          <a:xfrm>
            <a:off x="-21875" y="4075"/>
            <a:ext cx="91440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Planning to Move: Space</a:t>
            </a:r>
            <a:endParaRPr b="1" i="0" sz="3000" u="none" cap="none" strike="noStrike">
              <a:solidFill>
                <a:schemeClr val="dk1"/>
              </a:solidFill>
              <a:latin typeface="Georgia"/>
              <a:ea typeface="Georgia"/>
              <a:cs typeface="Georgia"/>
              <a:sym typeface="Georgia"/>
            </a:endParaRPr>
          </a:p>
        </p:txBody>
      </p:sp>
      <p:pic>
        <p:nvPicPr>
          <p:cNvPr id="435" name="Google Shape;435;p28"/>
          <p:cNvPicPr preferRelativeResize="0"/>
          <p:nvPr/>
        </p:nvPicPr>
        <p:blipFill rotWithShape="1">
          <a:blip r:embed="rId3">
            <a:alphaModFix/>
          </a:blip>
          <a:srcRect b="0" l="0" r="0" t="0"/>
          <a:stretch/>
        </p:blipFill>
        <p:spPr>
          <a:xfrm>
            <a:off x="4959901" y="1401013"/>
            <a:ext cx="4119950" cy="2210235"/>
          </a:xfrm>
          <a:prstGeom prst="rect">
            <a:avLst/>
          </a:prstGeom>
          <a:noFill/>
          <a:ln>
            <a:noFill/>
          </a:ln>
        </p:spPr>
      </p:pic>
      <p:sp>
        <p:nvSpPr>
          <p:cNvPr id="436" name="Google Shape;436;p28"/>
          <p:cNvSpPr txBox="1"/>
          <p:nvPr>
            <p:ph idx="1" type="body"/>
          </p:nvPr>
        </p:nvSpPr>
        <p:spPr>
          <a:xfrm>
            <a:off x="0" y="3851075"/>
            <a:ext cx="9144000" cy="11820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The workspace of the robot consists of the set of all possible positions and orientations of the end effector E. Workspace coordinates can be represented using Cartesian coordinates (x, y) and an orientation angle theta.</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b="1">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29"/>
          <p:cNvPicPr preferRelativeResize="0"/>
          <p:nvPr/>
        </p:nvPicPr>
        <p:blipFill rotWithShape="1">
          <a:blip r:embed="rId3">
            <a:alphaModFix/>
          </a:blip>
          <a:srcRect b="0" l="0" r="0" t="0"/>
          <a:stretch/>
        </p:blipFill>
        <p:spPr>
          <a:xfrm>
            <a:off x="5748700" y="724431"/>
            <a:ext cx="3117854" cy="2969800"/>
          </a:xfrm>
          <a:prstGeom prst="rect">
            <a:avLst/>
          </a:prstGeom>
          <a:noFill/>
          <a:ln>
            <a:noFill/>
          </a:ln>
        </p:spPr>
      </p:pic>
      <p:sp>
        <p:nvSpPr>
          <p:cNvPr id="442" name="Google Shape;442;p29"/>
          <p:cNvSpPr txBox="1"/>
          <p:nvPr>
            <p:ph idx="1" type="body"/>
          </p:nvPr>
        </p:nvSpPr>
        <p:spPr>
          <a:xfrm>
            <a:off x="0" y="883475"/>
            <a:ext cx="4959900" cy="28233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Forward Kinematics is the process of determining the position and orientation of the robot's end effector based on the joint angles or other control inputs.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Equation: T = f(q), </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where T is the end effector's pose (position and orientation), </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f is a function that maps the joint angles q to the end effector's pose</a:t>
            </a:r>
            <a:endParaRPr>
              <a:latin typeface="Georgia"/>
              <a:ea typeface="Georgia"/>
              <a:cs typeface="Georgia"/>
              <a:sym typeface="Georgia"/>
            </a:endParaRPr>
          </a:p>
        </p:txBody>
      </p:sp>
      <p:sp>
        <p:nvSpPr>
          <p:cNvPr id="443" name="Google Shape;443;p29"/>
          <p:cNvSpPr txBox="1"/>
          <p:nvPr/>
        </p:nvSpPr>
        <p:spPr>
          <a:xfrm>
            <a:off x="-21875" y="4075"/>
            <a:ext cx="91440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Planning to Move: Forward and Inverse Kinematics</a:t>
            </a:r>
            <a:endParaRPr b="1" i="0" sz="3000" u="none" cap="none" strike="noStrike">
              <a:solidFill>
                <a:schemeClr val="dk1"/>
              </a:solidFill>
              <a:latin typeface="Georgia"/>
              <a:ea typeface="Georgia"/>
              <a:cs typeface="Georgia"/>
              <a:sym typeface="Georgia"/>
            </a:endParaRPr>
          </a:p>
        </p:txBody>
      </p:sp>
      <p:sp>
        <p:nvSpPr>
          <p:cNvPr id="444" name="Google Shape;444;p29"/>
          <p:cNvSpPr txBox="1"/>
          <p:nvPr>
            <p:ph idx="1" type="body"/>
          </p:nvPr>
        </p:nvSpPr>
        <p:spPr>
          <a:xfrm>
            <a:off x="48491" y="3706775"/>
            <a:ext cx="9144000" cy="11820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Inverse Kinematics is the process of determining the joint angles or control inputs required to achieve a desired end effector position and orientation</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Equation: q = f^-1(T), f^-1 is the inverse function that maps the end effector pose T to the joint angles q.</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b="1">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0"/>
          <p:cNvSpPr txBox="1"/>
          <p:nvPr/>
        </p:nvSpPr>
        <p:spPr>
          <a:xfrm>
            <a:off x="-21875" y="4075"/>
            <a:ext cx="91440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 4</a:t>
            </a:r>
            <a:endParaRPr b="1" i="0" sz="3000" u="none" cap="none" strike="noStrike">
              <a:solidFill>
                <a:schemeClr val="dk1"/>
              </a:solidFill>
              <a:latin typeface="Georgia"/>
              <a:ea typeface="Georgia"/>
              <a:cs typeface="Georgia"/>
              <a:sym typeface="Georgia"/>
            </a:endParaRPr>
          </a:p>
        </p:txBody>
      </p:sp>
      <p:sp>
        <p:nvSpPr>
          <p:cNvPr id="450" name="Google Shape;450;p30"/>
          <p:cNvSpPr txBox="1"/>
          <p:nvPr/>
        </p:nvSpPr>
        <p:spPr>
          <a:xfrm>
            <a:off x="590450" y="911925"/>
            <a:ext cx="79185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500"/>
              </a:spcBef>
              <a:spcAft>
                <a:spcPts val="1500"/>
              </a:spcAft>
              <a:buClr>
                <a:srgbClr val="000000"/>
              </a:buClr>
              <a:buSzPts val="2100"/>
              <a:buFont typeface="Arial"/>
              <a:buNone/>
            </a:pPr>
            <a:r>
              <a:t/>
            </a:r>
            <a:endParaRPr b="0" i="0" sz="2100" u="none" cap="none" strike="noStrike">
              <a:solidFill>
                <a:schemeClr val="dk1"/>
              </a:solidFill>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1"/>
          <p:cNvSpPr txBox="1"/>
          <p:nvPr>
            <p:ph idx="1" type="body"/>
          </p:nvPr>
        </p:nvSpPr>
        <p:spPr>
          <a:xfrm>
            <a:off x="0" y="883475"/>
            <a:ext cx="6094800" cy="3599400"/>
          </a:xfrm>
          <a:prstGeom prst="rect">
            <a:avLst/>
          </a:prstGeom>
          <a:noFill/>
          <a:ln>
            <a:noFill/>
          </a:ln>
        </p:spPr>
        <p:txBody>
          <a:bodyPr anchorCtr="0" anchor="t" bIns="34275" lIns="68575" spcFirstLastPara="1" rIns="68575" wrap="square" tIns="34275">
            <a:noAutofit/>
          </a:bodyPr>
          <a:lstStyle/>
          <a:p>
            <a:pPr indent="-346075" lvl="0" marL="457200" marR="0" rtl="0" algn="just">
              <a:lnSpc>
                <a:spcPct val="90000"/>
              </a:lnSpc>
              <a:spcBef>
                <a:spcPts val="0"/>
              </a:spcBef>
              <a:spcAft>
                <a:spcPts val="0"/>
              </a:spcAft>
              <a:buSzPts val="1850"/>
              <a:buFont typeface="Georgia"/>
              <a:buChar char="●"/>
            </a:pPr>
            <a:r>
              <a:rPr b="1" lang="en" sz="1850">
                <a:latin typeface="Georgia"/>
                <a:ea typeface="Georgia"/>
                <a:cs typeface="Georgia"/>
                <a:sym typeface="Georgia"/>
              </a:rPr>
              <a:t>Localization </a:t>
            </a:r>
            <a:r>
              <a:rPr lang="en" sz="1850">
                <a:latin typeface="Georgia"/>
                <a:ea typeface="Georgia"/>
                <a:cs typeface="Georgia"/>
                <a:sym typeface="Georgia"/>
              </a:rPr>
              <a:t>is</a:t>
            </a:r>
            <a:r>
              <a:rPr b="1" lang="en" sz="1850">
                <a:latin typeface="Georgia"/>
                <a:ea typeface="Georgia"/>
                <a:cs typeface="Georgia"/>
                <a:sym typeface="Georgia"/>
              </a:rPr>
              <a:t> </a:t>
            </a:r>
            <a:r>
              <a:rPr lang="en" sz="1850">
                <a:latin typeface="Georgia"/>
                <a:ea typeface="Georgia"/>
                <a:cs typeface="Georgia"/>
                <a:sym typeface="Georgia"/>
              </a:rPr>
              <a:t>the process of determining the location and orientation of a robot in an environment, and creating a map of that environment.</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b="1" lang="en" sz="1850">
                <a:latin typeface="Georgia"/>
                <a:ea typeface="Georgia"/>
                <a:cs typeface="Georgia"/>
                <a:sym typeface="Georgia"/>
              </a:rPr>
              <a:t>Mapping</a:t>
            </a:r>
            <a:r>
              <a:rPr lang="en" sz="1850">
                <a:latin typeface="Georgia"/>
                <a:ea typeface="Georgia"/>
                <a:cs typeface="Georgia"/>
                <a:sym typeface="Georgia"/>
              </a:rPr>
              <a:t> is the process of creating a representation of an environment in the form of a map.</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Localization and mapping are interrelated and often performed together in a chain and loop fashion.</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The chain starts with mapping, where the robot explores the environment and creates a map.</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The map is then used for localization, where the robot determines its location and orientation within the map.</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The localization information is then used to improve the map, which is used again for localization, and so on.</a:t>
            </a:r>
            <a:endParaRPr sz="185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b="1" sz="1850">
              <a:latin typeface="Georgia"/>
              <a:ea typeface="Georgia"/>
              <a:cs typeface="Georgia"/>
              <a:sym typeface="Georgia"/>
            </a:endParaRPr>
          </a:p>
        </p:txBody>
      </p:sp>
      <p:sp>
        <p:nvSpPr>
          <p:cNvPr id="456" name="Google Shape;456;p31"/>
          <p:cNvSpPr txBox="1"/>
          <p:nvPr/>
        </p:nvSpPr>
        <p:spPr>
          <a:xfrm>
            <a:off x="-21875" y="4075"/>
            <a:ext cx="91440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VI. Localization and Mapping</a:t>
            </a:r>
            <a:endParaRPr b="1" i="0" sz="3000" u="none" cap="none" strike="noStrike">
              <a:solidFill>
                <a:schemeClr val="dk1"/>
              </a:solidFill>
              <a:latin typeface="Georgia"/>
              <a:ea typeface="Georgia"/>
              <a:cs typeface="Georgia"/>
              <a:sym typeface="Georgia"/>
            </a:endParaRPr>
          </a:p>
        </p:txBody>
      </p:sp>
      <p:pic>
        <p:nvPicPr>
          <p:cNvPr id="457" name="Google Shape;457;p31"/>
          <p:cNvPicPr preferRelativeResize="0"/>
          <p:nvPr/>
        </p:nvPicPr>
        <p:blipFill rotWithShape="1">
          <a:blip r:embed="rId3">
            <a:alphaModFix/>
          </a:blip>
          <a:srcRect b="0" l="0" r="0" t="0"/>
          <a:stretch/>
        </p:blipFill>
        <p:spPr>
          <a:xfrm>
            <a:off x="6174325" y="1209275"/>
            <a:ext cx="2947800" cy="294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
          <p:cNvSpPr txBox="1"/>
          <p:nvPr>
            <p:ph idx="1" type="body"/>
          </p:nvPr>
        </p:nvSpPr>
        <p:spPr>
          <a:xfrm>
            <a:off x="295225" y="949075"/>
            <a:ext cx="6501600" cy="691200"/>
          </a:xfrm>
          <a:prstGeom prst="rect">
            <a:avLst/>
          </a:prstGeom>
          <a:noFill/>
          <a:ln>
            <a:noFill/>
          </a:ln>
        </p:spPr>
        <p:txBody>
          <a:bodyPr anchorCtr="0" anchor="t" bIns="34275" lIns="68575" spcFirstLastPara="1" rIns="68575" wrap="square" tIns="34275">
            <a:noAutofit/>
          </a:bodyPr>
          <a:lstStyle/>
          <a:p>
            <a:pPr indent="-381000" lvl="0" marL="457200" rtl="0" algn="l">
              <a:lnSpc>
                <a:spcPct val="100000"/>
              </a:lnSpc>
              <a:spcBef>
                <a:spcPts val="0"/>
              </a:spcBef>
              <a:spcAft>
                <a:spcPts val="0"/>
              </a:spcAft>
              <a:buSzPts val="2400"/>
              <a:buFont typeface="Georgia"/>
              <a:buChar char="●"/>
            </a:pPr>
            <a:r>
              <a:rPr lang="en" sz="2400">
                <a:latin typeface="Georgia"/>
                <a:ea typeface="Georgia"/>
                <a:cs typeface="Georgia"/>
                <a:sym typeface="Georgia"/>
              </a:rPr>
              <a:t>“Robots that operate via social interaction”</a:t>
            </a:r>
            <a:endParaRPr sz="2400">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sz="2400">
              <a:latin typeface="Georgia"/>
              <a:ea typeface="Georgia"/>
              <a:cs typeface="Georgia"/>
              <a:sym typeface="Georgia"/>
            </a:endParaRPr>
          </a:p>
        </p:txBody>
      </p:sp>
      <p:sp>
        <p:nvSpPr>
          <p:cNvPr id="197" name="Google Shape;197;p4"/>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Beyond 3 D’s: Social Robots</a:t>
            </a:r>
            <a:endParaRPr b="1" i="0" sz="3000" u="none" cap="none" strike="noStrike">
              <a:solidFill>
                <a:schemeClr val="dk1"/>
              </a:solidFill>
              <a:latin typeface="Georgia"/>
              <a:ea typeface="Georgia"/>
              <a:cs typeface="Georgia"/>
              <a:sym typeface="Georgia"/>
            </a:endParaRPr>
          </a:p>
        </p:txBody>
      </p:sp>
      <p:pic>
        <p:nvPicPr>
          <p:cNvPr id="198" name="Google Shape;198;p4"/>
          <p:cNvPicPr preferRelativeResize="0"/>
          <p:nvPr/>
        </p:nvPicPr>
        <p:blipFill rotWithShape="1">
          <a:blip r:embed="rId3">
            <a:alphaModFix/>
          </a:blip>
          <a:srcRect b="0" l="0" r="0" t="0"/>
          <a:stretch/>
        </p:blipFill>
        <p:spPr>
          <a:xfrm>
            <a:off x="6934262" y="1072850"/>
            <a:ext cx="1557762" cy="2340900"/>
          </a:xfrm>
          <a:prstGeom prst="rect">
            <a:avLst/>
          </a:prstGeom>
          <a:noFill/>
          <a:ln cap="flat" cmpd="sng" w="9525">
            <a:solidFill>
              <a:srgbClr val="44546A"/>
            </a:solidFill>
            <a:prstDash val="solid"/>
            <a:round/>
            <a:headEnd len="sm" w="sm" type="none"/>
            <a:tailEnd len="sm" w="sm" type="none"/>
          </a:ln>
        </p:spPr>
      </p:pic>
      <p:pic>
        <p:nvPicPr>
          <p:cNvPr id="199" name="Google Shape;199;p4"/>
          <p:cNvPicPr preferRelativeResize="0"/>
          <p:nvPr/>
        </p:nvPicPr>
        <p:blipFill rotWithShape="1">
          <a:blip r:embed="rId4">
            <a:alphaModFix/>
          </a:blip>
          <a:srcRect b="0" l="0" r="0" t="0"/>
          <a:stretch/>
        </p:blipFill>
        <p:spPr>
          <a:xfrm>
            <a:off x="750913" y="1478188"/>
            <a:ext cx="2619375" cy="1743075"/>
          </a:xfrm>
          <a:prstGeom prst="rect">
            <a:avLst/>
          </a:prstGeom>
          <a:noFill/>
          <a:ln cap="flat" cmpd="sng" w="9525">
            <a:solidFill>
              <a:srgbClr val="44546A"/>
            </a:solidFill>
            <a:prstDash val="solid"/>
            <a:round/>
            <a:headEnd len="sm" w="sm" type="none"/>
            <a:tailEnd len="sm" w="sm" type="none"/>
          </a:ln>
        </p:spPr>
      </p:pic>
      <p:pic>
        <p:nvPicPr>
          <p:cNvPr id="200" name="Google Shape;200;p4"/>
          <p:cNvPicPr preferRelativeResize="0"/>
          <p:nvPr/>
        </p:nvPicPr>
        <p:blipFill rotWithShape="1">
          <a:blip r:embed="rId5">
            <a:alphaModFix/>
          </a:blip>
          <a:srcRect b="0" l="0" r="0" t="0"/>
          <a:stretch/>
        </p:blipFill>
        <p:spPr>
          <a:xfrm>
            <a:off x="3922175" y="1478188"/>
            <a:ext cx="2195397" cy="1638100"/>
          </a:xfrm>
          <a:prstGeom prst="rect">
            <a:avLst/>
          </a:prstGeom>
          <a:noFill/>
          <a:ln cap="flat" cmpd="sng" w="9525">
            <a:solidFill>
              <a:srgbClr val="44546A"/>
            </a:solidFill>
            <a:prstDash val="solid"/>
            <a:round/>
            <a:headEnd len="sm" w="sm" type="none"/>
            <a:tailEnd len="sm" w="sm" type="none"/>
          </a:ln>
        </p:spPr>
      </p:pic>
      <p:pic>
        <p:nvPicPr>
          <p:cNvPr id="201" name="Google Shape;201;p4"/>
          <p:cNvPicPr preferRelativeResize="0"/>
          <p:nvPr/>
        </p:nvPicPr>
        <p:blipFill rotWithShape="1">
          <a:blip r:embed="rId6">
            <a:alphaModFix/>
          </a:blip>
          <a:srcRect b="0" l="0" r="0" t="0"/>
          <a:stretch/>
        </p:blipFill>
        <p:spPr>
          <a:xfrm>
            <a:off x="6790207" y="3525625"/>
            <a:ext cx="1952255" cy="1500025"/>
          </a:xfrm>
          <a:prstGeom prst="rect">
            <a:avLst/>
          </a:prstGeom>
          <a:noFill/>
          <a:ln cap="flat" cmpd="sng" w="9525">
            <a:solidFill>
              <a:srgbClr val="44546A"/>
            </a:solidFill>
            <a:prstDash val="solid"/>
            <a:round/>
            <a:headEnd len="sm" w="sm" type="none"/>
            <a:tailEnd len="sm" w="sm" type="none"/>
          </a:ln>
        </p:spPr>
      </p:pic>
      <p:pic>
        <p:nvPicPr>
          <p:cNvPr id="202" name="Google Shape;202;p4"/>
          <p:cNvPicPr preferRelativeResize="0"/>
          <p:nvPr/>
        </p:nvPicPr>
        <p:blipFill rotWithShape="1">
          <a:blip r:embed="rId7">
            <a:alphaModFix/>
          </a:blip>
          <a:srcRect b="0" l="0" r="0" t="0"/>
          <a:stretch/>
        </p:blipFill>
        <p:spPr>
          <a:xfrm>
            <a:off x="4004751" y="3487438"/>
            <a:ext cx="2030246" cy="1500048"/>
          </a:xfrm>
          <a:prstGeom prst="rect">
            <a:avLst/>
          </a:prstGeom>
          <a:noFill/>
          <a:ln cap="flat" cmpd="sng" w="9525">
            <a:solidFill>
              <a:srgbClr val="44546A"/>
            </a:solidFill>
            <a:prstDash val="solid"/>
            <a:round/>
            <a:headEnd len="sm" w="sm" type="none"/>
            <a:tailEnd len="sm" w="sm" type="none"/>
          </a:ln>
        </p:spPr>
      </p:pic>
      <p:pic>
        <p:nvPicPr>
          <p:cNvPr id="203" name="Google Shape;203;p4"/>
          <p:cNvPicPr preferRelativeResize="0"/>
          <p:nvPr/>
        </p:nvPicPr>
        <p:blipFill rotWithShape="1">
          <a:blip r:embed="rId8">
            <a:alphaModFix/>
          </a:blip>
          <a:srcRect b="0" l="0" r="0" t="0"/>
          <a:stretch/>
        </p:blipFill>
        <p:spPr>
          <a:xfrm>
            <a:off x="753939" y="3316576"/>
            <a:ext cx="2613335" cy="17430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2"/>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Odometry is the use of sensors to measure the movement of a robot's wheels or joints to estimate its position and orientation. </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Equation: </a:t>
            </a:r>
            <a:endParaRPr sz="1850">
              <a:latin typeface="Georgia"/>
              <a:ea typeface="Georgia"/>
              <a:cs typeface="Georgia"/>
              <a:sym typeface="Georgia"/>
            </a:endParaRPr>
          </a:p>
          <a:p>
            <a:pPr indent="-346075" lvl="1" marL="9144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x(t) = x(t-1) + Δs * cos(θ(t-1))</a:t>
            </a:r>
            <a:endParaRPr sz="1850">
              <a:latin typeface="Georgia"/>
              <a:ea typeface="Georgia"/>
              <a:cs typeface="Georgia"/>
              <a:sym typeface="Georgia"/>
            </a:endParaRPr>
          </a:p>
          <a:p>
            <a:pPr indent="-346075" lvl="1" marL="9144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y(t) = y(t-1) + Δs * sin(θ(t-1))</a:t>
            </a:r>
            <a:endParaRPr sz="1850">
              <a:latin typeface="Georgia"/>
              <a:ea typeface="Georgia"/>
              <a:cs typeface="Georgia"/>
              <a:sym typeface="Georgia"/>
            </a:endParaRPr>
          </a:p>
          <a:p>
            <a:pPr indent="-346075" lvl="1" marL="9144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θ(t) = θ(t-1) + Δθ</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Function: estimates the robot's position based on the distance it has traveled and the direction it has turned</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Example: a mobile robot uses wheel encoders to measure the distance it has traveled and estimate its position and orientation</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GPS is the use of Global Positioning System (GPS) signals to determine the location of a robot.</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Function: uses signals from GPS satellites to triangulate the robot's position on the Earth's surface</a:t>
            </a:r>
            <a:endParaRPr sz="1850">
              <a:latin typeface="Georgia"/>
              <a:ea typeface="Georgia"/>
              <a:cs typeface="Georgia"/>
              <a:sym typeface="Georgia"/>
            </a:endParaRPr>
          </a:p>
          <a:p>
            <a:pPr indent="-346075" lvl="0" marL="457200" marR="0" rtl="0" algn="just">
              <a:lnSpc>
                <a:spcPct val="90000"/>
              </a:lnSpc>
              <a:spcBef>
                <a:spcPts val="0"/>
              </a:spcBef>
              <a:spcAft>
                <a:spcPts val="0"/>
              </a:spcAft>
              <a:buSzPts val="1850"/>
              <a:buFont typeface="Georgia"/>
              <a:buChar char="●"/>
            </a:pPr>
            <a:r>
              <a:rPr lang="en" sz="1850">
                <a:latin typeface="Georgia"/>
                <a:ea typeface="Georgia"/>
                <a:cs typeface="Georgia"/>
                <a:sym typeface="Georgia"/>
              </a:rPr>
              <a:t>Example: a drone uses GPS to navigate to a specific location and perform aerial surveys. </a:t>
            </a:r>
            <a:endParaRPr sz="1850">
              <a:latin typeface="Georgia"/>
              <a:ea typeface="Georgia"/>
              <a:cs typeface="Georgia"/>
              <a:sym typeface="Georgia"/>
            </a:endParaRPr>
          </a:p>
        </p:txBody>
      </p:sp>
      <p:sp>
        <p:nvSpPr>
          <p:cNvPr id="463" name="Google Shape;463;p32"/>
          <p:cNvSpPr txBox="1"/>
          <p:nvPr/>
        </p:nvSpPr>
        <p:spPr>
          <a:xfrm>
            <a:off x="-21875" y="4075"/>
            <a:ext cx="91440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VI. Localization </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3"/>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0" lvl="0" marL="457200" marR="0" rtl="0" algn="just">
              <a:lnSpc>
                <a:spcPct val="90000"/>
              </a:lnSpc>
              <a:spcBef>
                <a:spcPts val="0"/>
              </a:spcBef>
              <a:spcAft>
                <a:spcPts val="0"/>
              </a:spcAft>
              <a:buSzPts val="1400"/>
              <a:buNone/>
            </a:pPr>
            <a:r>
              <a:t/>
            </a:r>
            <a:endParaRPr b="1" sz="1850">
              <a:latin typeface="Georgia"/>
              <a:ea typeface="Georgia"/>
              <a:cs typeface="Georgia"/>
              <a:sym typeface="Georgia"/>
            </a:endParaRPr>
          </a:p>
        </p:txBody>
      </p:sp>
      <p:sp>
        <p:nvSpPr>
          <p:cNvPr id="469" name="Google Shape;469;p33"/>
          <p:cNvSpPr txBox="1"/>
          <p:nvPr/>
        </p:nvSpPr>
        <p:spPr>
          <a:xfrm>
            <a:off x="-21875" y="4075"/>
            <a:ext cx="91440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 5</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4"/>
          <p:cNvSpPr txBox="1"/>
          <p:nvPr>
            <p:ph idx="1" type="body"/>
          </p:nvPr>
        </p:nvSpPr>
        <p:spPr>
          <a:xfrm>
            <a:off x="0" y="959675"/>
            <a:ext cx="9144000" cy="3599400"/>
          </a:xfrm>
          <a:prstGeom prst="rect">
            <a:avLst/>
          </a:prstGeom>
          <a:noFill/>
          <a:ln>
            <a:noFill/>
          </a:ln>
        </p:spPr>
        <p:txBody>
          <a:bodyPr anchorCtr="0" anchor="t" bIns="34275" lIns="68575" spcFirstLastPara="1" rIns="68575" wrap="square" tIns="34275">
            <a:noAutofit/>
          </a:bodyPr>
          <a:lstStyle/>
          <a:p>
            <a:pPr indent="-361950" lvl="0" marL="457200" marR="0" rtl="0" algn="just">
              <a:lnSpc>
                <a:spcPct val="90000"/>
              </a:lnSpc>
              <a:spcBef>
                <a:spcPts val="0"/>
              </a:spcBef>
              <a:spcAft>
                <a:spcPts val="0"/>
              </a:spcAft>
              <a:buSzPts val="2100"/>
              <a:buFont typeface="Georgia"/>
              <a:buChar char="●"/>
            </a:pPr>
            <a:r>
              <a:rPr lang="en">
                <a:latin typeface="Georgia"/>
                <a:ea typeface="Georgia"/>
                <a:cs typeface="Georgia"/>
                <a:sym typeface="Georgia"/>
              </a:rPr>
              <a:t>SLAM is the process of creating a map of the environment and estimating the robot's position within that map in real time.</a:t>
            </a:r>
            <a:endParaRPr>
              <a:latin typeface="Georgia"/>
              <a:ea typeface="Georgia"/>
              <a:cs typeface="Georgia"/>
              <a:sym typeface="Georgia"/>
            </a:endParaRPr>
          </a:p>
          <a:p>
            <a:pPr indent="-361950" lvl="0" marL="457200" marR="0" rtl="0" algn="just">
              <a:lnSpc>
                <a:spcPct val="90000"/>
              </a:lnSpc>
              <a:spcBef>
                <a:spcPts val="0"/>
              </a:spcBef>
              <a:spcAft>
                <a:spcPts val="0"/>
              </a:spcAft>
              <a:buSzPts val="2100"/>
              <a:buFont typeface="Georgia"/>
              <a:buChar char="●"/>
            </a:pPr>
            <a:r>
              <a:rPr lang="en">
                <a:latin typeface="Georgia"/>
                <a:ea typeface="Georgia"/>
                <a:cs typeface="Georgia"/>
                <a:sym typeface="Georgia"/>
              </a:rPr>
              <a:t>SLAM typically involves the use of various sensors, such as cameras, lidar, and IMU, to gather data about the environment and the robot's motion.</a:t>
            </a:r>
            <a:endParaRPr>
              <a:latin typeface="Georgia"/>
              <a:ea typeface="Georgia"/>
              <a:cs typeface="Georgia"/>
              <a:sym typeface="Georgia"/>
            </a:endParaRPr>
          </a:p>
          <a:p>
            <a:pPr indent="-361950" lvl="0" marL="457200" marR="0" rtl="0" algn="just">
              <a:lnSpc>
                <a:spcPct val="90000"/>
              </a:lnSpc>
              <a:spcBef>
                <a:spcPts val="0"/>
              </a:spcBef>
              <a:spcAft>
                <a:spcPts val="0"/>
              </a:spcAft>
              <a:buSzPts val="2100"/>
              <a:buFont typeface="Georgia"/>
              <a:buChar char="●"/>
            </a:pPr>
            <a:r>
              <a:rPr lang="en">
                <a:latin typeface="Georgia"/>
                <a:ea typeface="Georgia"/>
                <a:cs typeface="Georgia"/>
                <a:sym typeface="Georgia"/>
              </a:rPr>
              <a:t>The data gathered from the sensors is then processed using algorithms such as Extended Kalman Filter (EKF), Graph SLAM, or Particle Filter, to estimate the robot's position and orientation, as well as to create a map of the environment.</a:t>
            </a:r>
            <a:endParaRPr>
              <a:latin typeface="Georgia"/>
              <a:ea typeface="Georgia"/>
              <a:cs typeface="Georgia"/>
              <a:sym typeface="Georgia"/>
            </a:endParaRPr>
          </a:p>
          <a:p>
            <a:pPr indent="-361950" lvl="0" marL="457200" marR="0" rtl="0" algn="just">
              <a:lnSpc>
                <a:spcPct val="90000"/>
              </a:lnSpc>
              <a:spcBef>
                <a:spcPts val="0"/>
              </a:spcBef>
              <a:spcAft>
                <a:spcPts val="0"/>
              </a:spcAft>
              <a:buSzPts val="2100"/>
              <a:buFont typeface="Georgia"/>
              <a:buChar char="●"/>
            </a:pPr>
            <a:r>
              <a:rPr lang="en">
                <a:latin typeface="Georgia"/>
                <a:ea typeface="Georgia"/>
                <a:cs typeface="Georgia"/>
                <a:sym typeface="Georgia"/>
              </a:rPr>
              <a:t>SLAM can be performed using a range of sensor configurations, from simple 2D lidar sensors to complex 3D cameras and depth sensors.</a:t>
            </a:r>
            <a:endParaRPr>
              <a:latin typeface="Georgia"/>
              <a:ea typeface="Georgia"/>
              <a:cs typeface="Georgia"/>
              <a:sym typeface="Georgia"/>
            </a:endParaRPr>
          </a:p>
          <a:p>
            <a:pPr indent="-361950" lvl="0" marL="457200" marR="0" rtl="0" algn="just">
              <a:lnSpc>
                <a:spcPct val="90000"/>
              </a:lnSpc>
              <a:spcBef>
                <a:spcPts val="0"/>
              </a:spcBef>
              <a:spcAft>
                <a:spcPts val="0"/>
              </a:spcAft>
              <a:buSzPts val="2100"/>
              <a:buFont typeface="Georgia"/>
              <a:buChar char="●"/>
            </a:pPr>
            <a:r>
              <a:rPr lang="en">
                <a:latin typeface="Georgia"/>
                <a:ea typeface="Georgia"/>
                <a:cs typeface="Georgia"/>
                <a:sym typeface="Georgia"/>
              </a:rPr>
              <a:t>One of the key challenges in SLAM is dealing with sensor noise, as errors in the sensor data can quickly accumulate and lead to inaccurate map and localization estimates.</a:t>
            </a:r>
            <a:endParaRPr>
              <a:latin typeface="Georgia"/>
              <a:ea typeface="Georgia"/>
              <a:cs typeface="Georgia"/>
              <a:sym typeface="Georgia"/>
            </a:endParaRPr>
          </a:p>
        </p:txBody>
      </p:sp>
      <p:sp>
        <p:nvSpPr>
          <p:cNvPr id="475" name="Google Shape;475;p34"/>
          <p:cNvSpPr txBox="1"/>
          <p:nvPr/>
        </p:nvSpPr>
        <p:spPr>
          <a:xfrm>
            <a:off x="-21875" y="4075"/>
            <a:ext cx="91440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VI. Simultaneous Localization and Mapping (SLAM)</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5"/>
          <p:cNvSpPr txBox="1"/>
          <p:nvPr/>
        </p:nvSpPr>
        <p:spPr>
          <a:xfrm>
            <a:off x="-21875" y="4075"/>
            <a:ext cx="91440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VI. Simultaneous Localization and Mapping (SLAM)</a:t>
            </a:r>
            <a:endParaRPr b="1" i="0" sz="3000" u="none" cap="none" strike="noStrike">
              <a:solidFill>
                <a:schemeClr val="dk1"/>
              </a:solidFill>
              <a:latin typeface="Georgia"/>
              <a:ea typeface="Georgia"/>
              <a:cs typeface="Georgia"/>
              <a:sym typeface="Georgia"/>
            </a:endParaRPr>
          </a:p>
        </p:txBody>
      </p:sp>
      <p:pic>
        <p:nvPicPr>
          <p:cNvPr descr="SLAM: Simultaneous Localization and Mapping&#10;This video demonstrates a class project where we programmed a robot using SLAM to navigate an unknown environment, create a map, locate triangles and shoot it with a laser." id="481" name="Google Shape;481;p35" title="Robot Navigation using SLAM">
            <a:hlinkClick r:id="rId3"/>
          </p:cNvPr>
          <p:cNvPicPr preferRelativeResize="0"/>
          <p:nvPr/>
        </p:nvPicPr>
        <p:blipFill rotWithShape="1">
          <a:blip r:embed="rId4">
            <a:alphaModFix/>
          </a:blip>
          <a:srcRect b="0" l="0" r="0" t="0"/>
          <a:stretch/>
        </p:blipFill>
        <p:spPr>
          <a:xfrm>
            <a:off x="1266038" y="1062675"/>
            <a:ext cx="6568175" cy="36946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6"/>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SzPts val="1400"/>
              <a:buNone/>
            </a:pPr>
            <a:r>
              <a:rPr b="1" lang="en">
                <a:latin typeface="Georgia"/>
                <a:ea typeface="Georgia"/>
                <a:cs typeface="Georgia"/>
                <a:sym typeface="Georgia"/>
              </a:rPr>
              <a:t>A. Offline programming</a:t>
            </a:r>
            <a:endParaRPr b="1">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Definition: programming a robot without the need for the robot to be physically present</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Advantages: reduces downtime, avoids production line interruptions, increases efficiency, and safety</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using computer-aided design (CAD) software to simulate robot movements and generate programs</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rPr b="1" lang="en">
                <a:latin typeface="Georgia"/>
                <a:ea typeface="Georgia"/>
                <a:cs typeface="Georgia"/>
                <a:sym typeface="Georgia"/>
              </a:rPr>
              <a:t>B. Online programming</a:t>
            </a:r>
            <a:endParaRPr b="1">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Definition: programming a robot while it is physically present and operating</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Advantages: allows for real-time adjustments and calibration, and troubleshooting</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teaching a robot new movements and tasks by guiding its arm to the desired positions through a teach pendant or a handheld device</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487" name="Google Shape;487;p36"/>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Robot Programming</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7"/>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493" name="Google Shape;493;p37"/>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 6</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8"/>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SzPts val="1400"/>
              <a:buNone/>
            </a:pPr>
            <a:r>
              <a:rPr b="1" lang="en">
                <a:latin typeface="Georgia"/>
                <a:ea typeface="Georgia"/>
                <a:cs typeface="Georgia"/>
                <a:sym typeface="Georgia"/>
              </a:rPr>
              <a:t>C. Robot languages</a:t>
            </a:r>
            <a:endParaRPr b="1">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Definition: specialized programming languages designed for robotics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RoboBasic, RoboLISP, RoboTalk, KAREL, and AML</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rPr b="1" lang="en">
                <a:latin typeface="Georgia"/>
                <a:ea typeface="Georgia"/>
                <a:cs typeface="Georgia"/>
                <a:sym typeface="Georgia"/>
              </a:rPr>
              <a:t>D. Robot simulation</a:t>
            </a:r>
            <a:endParaRPr b="1">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Definition: creating a virtual environment that models the physical characteristics of a robot and its surroundings to test and verify robot programs before deploying them to the real robot</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Advantages: saves time, reduces risks, and avoids costly errors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Examples: software tools such as ROS, RobotStudio, RoboDK, and Webots that enable users to simulate, visualize, and optimize robot movements and tasks.</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499" name="Google Shape;499;p38"/>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Robot Programming</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9"/>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 Increasing use of AI and machine learning:</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AI and machine learning are being used to enable robots to learn from data and make decisions based on it.</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Robots that can learn to recognize and sort objects in a warehouse based on their appearance.</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Integration of multiple sensors for improved perception and decision-making:</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Robotics is moving towards multi-sensory systems to improve perception and decision-making capabilities of robots.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Drones equipped with cameras, GPS, and sensors for collision avoidance.</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Development of soft robots for more dexterity and flexibility:</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Soft robots are made of flexible and elastic materials and can perform complex movements and tasks that traditional robots cannot.</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Octopus-inspired soft robots that can move through narrow and complex spaces.</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505" name="Google Shape;505;p39"/>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Future in Robotics</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0"/>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 Improvement in energy efficiency and power management:</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Robotics is becoming more energy-efficient through the use of better power management systems, including energy harvesting and efficient battery management.</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Autonomous underwater vehicles that can operate for long periods of time with minimal power consumption.</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Use of swarm robotics for collective intelligence:</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Swarm robotics involves the use of multiple robots that work together to achieve a common goal.</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Swarm of drones that can search an area for missing persons or perform environmental monitoring.</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Increasing Human-Robot Interaction (HRI):</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HRI involves designing robots that can communicate with humans in a natural way and respond to human input.</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Social robots that can interact with humans in a conversational manner and perform tasks.</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511" name="Google Shape;511;p40"/>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Future in Robotics</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1"/>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517" name="Google Shape;517;p41"/>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ROSGPT</a:t>
            </a:r>
            <a:endParaRPr b="1" i="0" sz="3000" u="none" cap="none" strike="noStrike">
              <a:solidFill>
                <a:schemeClr val="dk1"/>
              </a:solidFill>
              <a:latin typeface="Georgia"/>
              <a:ea typeface="Georgia"/>
              <a:cs typeface="Georgia"/>
              <a:sym typeface="Georgia"/>
            </a:endParaRPr>
          </a:p>
        </p:txBody>
      </p:sp>
      <p:pic>
        <p:nvPicPr>
          <p:cNvPr descr="In the video demo, viewers will see how ROSGPT, combing ROS and OpenAI's ChatGPT language model, enables more natural and intuitive communication between humans and robots. The demo showcases how ROSGPT can be used to generate human-like responses to spoken or written prompts, allowing robots to understand and respond to human commands in a more conversational and intelligent manner. This video provides a glimpse into the potential of using advanced AI language models to improve how we interact with robots in various settings, from industrial automation to home assistance.&#10;&#10;Resources: &#10;Github: https://github.com/aniskoubaa/rosgpt&#10;Paper: Anis Koubaa. &quot;ROSGPT: Next-Generation Human-Robot Interaction with ChatGPT and ROS&quot;, to appear.&#10;&#10;Coming soon on Udemy as a course&#10;https://www.riotu-lab.org/udemy.php" id="518" name="Google Shape;518;p41" title="ROSGPT: A Demo of OpenAI's GPT-3 Powered Robot Operating System for Human-Robot Interaction">
            <a:hlinkClick r:id="rId3"/>
          </p:cNvPr>
          <p:cNvPicPr preferRelativeResize="0"/>
          <p:nvPr/>
        </p:nvPicPr>
        <p:blipFill rotWithShape="1">
          <a:blip r:embed="rId4">
            <a:alphaModFix/>
          </a:blip>
          <a:srcRect b="0" l="0" r="0" t="0"/>
          <a:stretch/>
        </p:blipFill>
        <p:spPr>
          <a:xfrm>
            <a:off x="1372538" y="1131975"/>
            <a:ext cx="6398930" cy="3599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
          <p:cNvSpPr txBox="1"/>
          <p:nvPr>
            <p:ph idx="1" type="body"/>
          </p:nvPr>
        </p:nvSpPr>
        <p:spPr>
          <a:xfrm>
            <a:off x="503723" y="1030825"/>
            <a:ext cx="3975600" cy="3599400"/>
          </a:xfrm>
          <a:prstGeom prst="rect">
            <a:avLst/>
          </a:prstGeom>
          <a:noFill/>
          <a:ln>
            <a:noFill/>
          </a:ln>
        </p:spPr>
        <p:txBody>
          <a:bodyPr anchorCtr="0" anchor="t" bIns="34275" lIns="68575" spcFirstLastPara="1" rIns="68575" wrap="square" tIns="34275">
            <a:noAutofit/>
          </a:bodyPr>
          <a:lstStyle/>
          <a:p>
            <a:pPr indent="-381000" lvl="0" marL="4572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To achieve positive outcomes in diverse applications such as </a:t>
            </a:r>
            <a:endParaRPr sz="2400">
              <a:latin typeface="Georgia"/>
              <a:ea typeface="Georgia"/>
              <a:cs typeface="Georgia"/>
              <a:sym typeface="Georgia"/>
            </a:endParaRPr>
          </a:p>
          <a:p>
            <a:pPr indent="-381000" lvl="1" marL="9144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Education</a:t>
            </a:r>
            <a:endParaRPr sz="2400">
              <a:latin typeface="Georgia"/>
              <a:ea typeface="Georgia"/>
              <a:cs typeface="Georgia"/>
              <a:sym typeface="Georgia"/>
            </a:endParaRPr>
          </a:p>
          <a:p>
            <a:pPr indent="-381000" lvl="1" marL="9144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Health, </a:t>
            </a:r>
            <a:endParaRPr sz="2400">
              <a:latin typeface="Georgia"/>
              <a:ea typeface="Georgia"/>
              <a:cs typeface="Georgia"/>
              <a:sym typeface="Georgia"/>
            </a:endParaRPr>
          </a:p>
          <a:p>
            <a:pPr indent="-381000" lvl="1" marL="9144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Entertainment, </a:t>
            </a:r>
            <a:endParaRPr sz="2400">
              <a:latin typeface="Georgia"/>
              <a:ea typeface="Georgia"/>
              <a:cs typeface="Georgia"/>
              <a:sym typeface="Georgia"/>
            </a:endParaRPr>
          </a:p>
          <a:p>
            <a:pPr indent="-381000" lvl="1" marL="9144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Communication, and </a:t>
            </a:r>
            <a:endParaRPr sz="2400">
              <a:latin typeface="Georgia"/>
              <a:ea typeface="Georgia"/>
              <a:cs typeface="Georgia"/>
              <a:sym typeface="Georgia"/>
            </a:endParaRPr>
          </a:p>
          <a:p>
            <a:pPr indent="-381000" lvl="1" marL="914400" marR="0" rtl="0" algn="just">
              <a:lnSpc>
                <a:spcPct val="100000"/>
              </a:lnSpc>
              <a:spcBef>
                <a:spcPts val="0"/>
              </a:spcBef>
              <a:spcAft>
                <a:spcPts val="0"/>
              </a:spcAft>
              <a:buSzPts val="2400"/>
              <a:buFont typeface="Georgia"/>
              <a:buChar char="○"/>
            </a:pPr>
            <a:r>
              <a:rPr lang="en" sz="2400">
                <a:latin typeface="Georgia"/>
                <a:ea typeface="Georgia"/>
                <a:cs typeface="Georgia"/>
                <a:sym typeface="Georgia"/>
              </a:rPr>
              <a:t>Tasks requiring collaborative teamwork.</a:t>
            </a:r>
            <a:endParaRPr sz="2400">
              <a:latin typeface="Georgia"/>
              <a:ea typeface="Georgia"/>
              <a:cs typeface="Georgia"/>
              <a:sym typeface="Georgia"/>
            </a:endParaRPr>
          </a:p>
        </p:txBody>
      </p:sp>
      <p:sp>
        <p:nvSpPr>
          <p:cNvPr id="209" name="Google Shape;209;p5"/>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Georgia"/>
                <a:ea typeface="Georgia"/>
                <a:cs typeface="Georgia"/>
                <a:sym typeface="Georgia"/>
              </a:rPr>
              <a:t>Motivation: Social Robotics</a:t>
            </a:r>
            <a:endParaRPr b="1" i="0" sz="3600" u="none" cap="none" strike="noStrike">
              <a:solidFill>
                <a:srgbClr val="000000"/>
              </a:solidFill>
              <a:latin typeface="Georgia"/>
              <a:ea typeface="Georgia"/>
              <a:cs typeface="Georgia"/>
              <a:sym typeface="Georgia"/>
            </a:endParaRPr>
          </a:p>
        </p:txBody>
      </p:sp>
      <p:pic>
        <p:nvPicPr>
          <p:cNvPr id="210" name="Google Shape;210;p5"/>
          <p:cNvPicPr preferRelativeResize="0"/>
          <p:nvPr/>
        </p:nvPicPr>
        <p:blipFill rotWithShape="1">
          <a:blip r:embed="rId3">
            <a:alphaModFix/>
          </a:blip>
          <a:srcRect b="0" l="0" r="0" t="0"/>
          <a:stretch/>
        </p:blipFill>
        <p:spPr>
          <a:xfrm>
            <a:off x="4530900" y="1187072"/>
            <a:ext cx="1893575" cy="1522425"/>
          </a:xfrm>
          <a:prstGeom prst="rect">
            <a:avLst/>
          </a:prstGeom>
          <a:noFill/>
          <a:ln cap="flat" cmpd="sng" w="9525">
            <a:solidFill>
              <a:schemeClr val="dk2"/>
            </a:solidFill>
            <a:prstDash val="solid"/>
            <a:round/>
            <a:headEnd len="sm" w="sm" type="none"/>
            <a:tailEnd len="sm" w="sm" type="none"/>
          </a:ln>
        </p:spPr>
      </p:pic>
      <p:pic>
        <p:nvPicPr>
          <p:cNvPr id="211" name="Google Shape;211;p5"/>
          <p:cNvPicPr preferRelativeResize="0"/>
          <p:nvPr/>
        </p:nvPicPr>
        <p:blipFill rotWithShape="1">
          <a:blip r:embed="rId4">
            <a:alphaModFix/>
          </a:blip>
          <a:srcRect b="0" l="0" r="0" t="0"/>
          <a:stretch/>
        </p:blipFill>
        <p:spPr>
          <a:xfrm>
            <a:off x="6552250" y="1246100"/>
            <a:ext cx="2507815" cy="1404375"/>
          </a:xfrm>
          <a:prstGeom prst="rect">
            <a:avLst/>
          </a:prstGeom>
          <a:noFill/>
          <a:ln cap="flat" cmpd="sng" w="9525">
            <a:solidFill>
              <a:schemeClr val="dk2"/>
            </a:solidFill>
            <a:prstDash val="solid"/>
            <a:round/>
            <a:headEnd len="sm" w="sm" type="none"/>
            <a:tailEnd len="sm" w="sm" type="none"/>
          </a:ln>
        </p:spPr>
      </p:pic>
      <p:pic>
        <p:nvPicPr>
          <p:cNvPr id="212" name="Google Shape;212;p5"/>
          <p:cNvPicPr preferRelativeResize="0"/>
          <p:nvPr/>
        </p:nvPicPr>
        <p:blipFill rotWithShape="1">
          <a:blip r:embed="rId5">
            <a:alphaModFix/>
          </a:blip>
          <a:srcRect b="0" l="0" r="0" t="0"/>
          <a:stretch/>
        </p:blipFill>
        <p:spPr>
          <a:xfrm>
            <a:off x="5491148" y="2861897"/>
            <a:ext cx="2838937" cy="212920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2"/>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 </a:t>
            </a:r>
            <a:endParaRPr>
              <a:latin typeface="Georgia"/>
              <a:ea typeface="Georgia"/>
              <a:cs typeface="Georgia"/>
              <a:sym typeface="Georgia"/>
            </a:endParaRPr>
          </a:p>
        </p:txBody>
      </p:sp>
      <p:sp>
        <p:nvSpPr>
          <p:cNvPr id="524" name="Google Shape;524;p42"/>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Quiz 7</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3"/>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 Use of robots in healthcare for surgery and patient care:</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Robot-assisted surgeries for precision and minimal invasion.</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Robots to assist elderly patients in their daily activities.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Exoskeletons to aid individuals with mobility impairments.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Development of robotic assistants for elderly and disabled individuals:</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Personal care robots for assistance with daily activities.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Companion robots for emotional support and social interaction.</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Development of self-driving cars for transportation:</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Autonomous vehicles for safer and efficient transportation.</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Delivery robots for last-mile logistics.</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Use of robots in disaster relief and search and rescue operations:</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Unmanned aerial vehicles (UAVs) for disaster assessment and relief.</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Robots for hazardous environment search and rescue operations.</a:t>
            </a:r>
            <a:endParaRPr b="1">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530" name="Google Shape;530;p43"/>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Emerging Applications</a:t>
            </a:r>
            <a:endParaRPr b="1" i="0" sz="3000" u="none" cap="none" strike="noStrike">
              <a:solidFill>
                <a:schemeClr val="dk1"/>
              </a:solidFill>
              <a:latin typeface="Georgia"/>
              <a:ea typeface="Georgia"/>
              <a:cs typeface="Georgia"/>
              <a:sym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4"/>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 Changing the nature of work and employment opportunities:</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Increased automation of routine tasks leading to job displacement.</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New job opportunities in robotics development, maintenance, and programming.</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Robotics automation in automobile manufacturing.</a:t>
            </a:r>
            <a:endParaRPr>
              <a:latin typeface="Georgia"/>
              <a:ea typeface="Georgia"/>
              <a:cs typeface="Georgia"/>
              <a:sym typeface="Georgia"/>
            </a:endParaRPr>
          </a:p>
          <a:p>
            <a:pPr indent="0" lvl="0" marL="9144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Improved safety and productivity in industries:</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Robots replacing human workers in hazardous and dangerous tasks.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Improved accuracy and speed in manufacturing processes.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Welding robots in automotive manufacturing.</a:t>
            </a:r>
            <a:endParaRPr>
              <a:latin typeface="Georgia"/>
              <a:ea typeface="Georgia"/>
              <a:cs typeface="Georgia"/>
              <a:sym typeface="Georgia"/>
            </a:endParaRPr>
          </a:p>
          <a:p>
            <a:pPr indent="0" lvl="0" marL="9144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Improved quality of life for individuals through robotic assistance:</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Personal care robots for elderly or disabled individuals.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Rehabilitation robots for physical therapy.</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Mobility exoskeletons for paraplegics.</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p:txBody>
      </p:sp>
      <p:sp>
        <p:nvSpPr>
          <p:cNvPr id="536" name="Google Shape;536;p44"/>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Impact on Society</a:t>
            </a:r>
            <a:endParaRPr b="1" i="0" sz="3000" u="none" cap="none" strike="noStrike">
              <a:solidFill>
                <a:schemeClr val="dk1"/>
              </a:solidFill>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5"/>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 Increased efficiency in transportation and logistics:</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Self-driving cars for safer and efficient transportation.</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Delivery drones for faster and cost-effective logistics.</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Amazon Prime Air for drone delivery.</a:t>
            </a:r>
            <a:endParaRPr>
              <a:latin typeface="Georgia"/>
              <a:ea typeface="Georgia"/>
              <a:cs typeface="Georgia"/>
              <a:sym typeface="Georgia"/>
            </a:endParaRPr>
          </a:p>
          <a:p>
            <a:pPr indent="0" lvl="0" marL="9144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Reduction in environmental impact through the use of robotic technologies:</a:t>
            </a:r>
            <a:endParaRPr b="1">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Energy-efficient robots for reducing carbon footprint.</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Automated waste management systems for reducing landfill waste.</a:t>
            </a:r>
            <a:endParaRPr>
              <a:latin typeface="Georgia"/>
              <a:ea typeface="Georgia"/>
              <a:cs typeface="Georgia"/>
              <a:sym typeface="Georgia"/>
            </a:endParaRPr>
          </a:p>
          <a:p>
            <a:pPr indent="-317500" lvl="1" marL="914400" marR="0" rtl="0" algn="just">
              <a:lnSpc>
                <a:spcPct val="90000"/>
              </a:lnSpc>
              <a:spcBef>
                <a:spcPts val="0"/>
              </a:spcBef>
              <a:spcAft>
                <a:spcPts val="0"/>
              </a:spcAft>
              <a:buSzPts val="1400"/>
              <a:buFont typeface="Georgia"/>
              <a:buChar char="○"/>
            </a:pPr>
            <a:r>
              <a:rPr lang="en">
                <a:latin typeface="Georgia"/>
                <a:ea typeface="Georgia"/>
                <a:cs typeface="Georgia"/>
                <a:sym typeface="Georgia"/>
              </a:rPr>
              <a:t>Example: Robotic garbage collectors in Sweden.</a:t>
            </a:r>
            <a:endParaRPr>
              <a:latin typeface="Georgia"/>
              <a:ea typeface="Georgia"/>
              <a:cs typeface="Georgia"/>
              <a:sym typeface="Georgia"/>
            </a:endParaRPr>
          </a:p>
          <a:p>
            <a:pPr indent="0" lvl="0" marL="9144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b="1" lang="en">
                <a:latin typeface="Georgia"/>
                <a:ea typeface="Georgia"/>
                <a:cs typeface="Georgia"/>
                <a:sym typeface="Georgia"/>
              </a:rPr>
              <a:t>What else???</a:t>
            </a:r>
            <a:endParaRPr b="1">
              <a:latin typeface="Georgia"/>
              <a:ea typeface="Georgia"/>
              <a:cs typeface="Georgia"/>
              <a:sym typeface="Georgia"/>
            </a:endParaRPr>
          </a:p>
        </p:txBody>
      </p:sp>
      <p:sp>
        <p:nvSpPr>
          <p:cNvPr id="542" name="Google Shape;542;p45"/>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V. Impact on Society</a:t>
            </a:r>
            <a:endParaRPr b="1" i="0" sz="3000" u="none" cap="none" strike="noStrike">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txBox="1"/>
          <p:nvPr>
            <p:ph idx="1" type="body"/>
          </p:nvPr>
        </p:nvSpPr>
        <p:spPr>
          <a:xfrm>
            <a:off x="0" y="883475"/>
            <a:ext cx="9144000" cy="3599400"/>
          </a:xfrm>
          <a:prstGeom prst="rect">
            <a:avLst/>
          </a:prstGeom>
          <a:noFill/>
          <a:ln>
            <a:noFill/>
          </a:ln>
        </p:spPr>
        <p:txBody>
          <a:bodyPr anchorCtr="0" anchor="t" bIns="34275" lIns="68575" spcFirstLastPara="1" rIns="68575" wrap="square" tIns="34275">
            <a:noAutofit/>
          </a:bodyPr>
          <a:lstStyle/>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Actuators: The parts that move the robot, such as motors and pistons.</a:t>
            </a:r>
            <a:endParaRPr>
              <a:latin typeface="Georgia"/>
              <a:ea typeface="Georgia"/>
              <a:cs typeface="Georgia"/>
              <a:sym typeface="Georgia"/>
            </a:endParaRPr>
          </a:p>
          <a:p>
            <a:pPr indent="0" lvl="0" marL="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Sensors: The parts that detect the environment, such as cameras, microphones, and touch sensors.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Controllers: The parts that process data and send commands to the actuators, such as microprocessors and microcontrollers.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End effectors: The parts that interact with the environment, such as grippers and cutting tools.</a:t>
            </a:r>
            <a:endParaRPr>
              <a:latin typeface="Georgia"/>
              <a:ea typeface="Georgia"/>
              <a:cs typeface="Georgia"/>
              <a:sym typeface="Georgia"/>
            </a:endParaRPr>
          </a:p>
          <a:p>
            <a:pPr indent="0" lvl="0" marL="457200" marR="0" rtl="0" algn="just">
              <a:lnSpc>
                <a:spcPct val="90000"/>
              </a:lnSpc>
              <a:spcBef>
                <a:spcPts val="0"/>
              </a:spcBef>
              <a:spcAft>
                <a:spcPts val="0"/>
              </a:spcAft>
              <a:buSzPts val="1400"/>
              <a:buNone/>
            </a:pPr>
            <a:r>
              <a:t/>
            </a:r>
            <a:endParaRPr>
              <a:latin typeface="Georgia"/>
              <a:ea typeface="Georgia"/>
              <a:cs typeface="Georgia"/>
              <a:sym typeface="Georgia"/>
            </a:endParaRPr>
          </a:p>
          <a:p>
            <a:pPr indent="-317500" lvl="0" marL="457200" marR="0" rtl="0" algn="just">
              <a:lnSpc>
                <a:spcPct val="90000"/>
              </a:lnSpc>
              <a:spcBef>
                <a:spcPts val="0"/>
              </a:spcBef>
              <a:spcAft>
                <a:spcPts val="0"/>
              </a:spcAft>
              <a:buSzPts val="1400"/>
              <a:buFont typeface="Georgia"/>
              <a:buChar char="●"/>
            </a:pPr>
            <a:r>
              <a:rPr lang="en">
                <a:latin typeface="Georgia"/>
                <a:ea typeface="Georgia"/>
                <a:cs typeface="Georgia"/>
                <a:sym typeface="Georgia"/>
              </a:rPr>
              <a:t>Power supply: The parts that provide energy to the robot, such as batteries and power cables.</a:t>
            </a:r>
            <a:endParaRPr>
              <a:latin typeface="Georgia"/>
              <a:ea typeface="Georgia"/>
              <a:cs typeface="Georgia"/>
              <a:sym typeface="Georgia"/>
            </a:endParaRPr>
          </a:p>
        </p:txBody>
      </p:sp>
      <p:sp>
        <p:nvSpPr>
          <p:cNvPr id="218" name="Google Shape;218;p6"/>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Components </a:t>
            </a:r>
            <a:endParaRPr b="1" i="0" sz="3000" u="none" cap="none" strike="noStrike">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68"/>
          <p:cNvSpPr txBox="1"/>
          <p:nvPr/>
        </p:nvSpPr>
        <p:spPr>
          <a:xfrm>
            <a:off x="656125" y="232675"/>
            <a:ext cx="78867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Components of an Intelligent System</a:t>
            </a:r>
            <a:endParaRPr b="1" i="0" sz="3600" u="none" cap="none" strike="noStrike">
              <a:solidFill>
                <a:srgbClr val="000000"/>
              </a:solidFill>
              <a:latin typeface="Georgia"/>
              <a:ea typeface="Georgia"/>
              <a:cs typeface="Georgia"/>
              <a:sym typeface="Georgia"/>
            </a:endParaRPr>
          </a:p>
        </p:txBody>
      </p:sp>
      <p:pic>
        <p:nvPicPr>
          <p:cNvPr id="224" name="Google Shape;224;p68"/>
          <p:cNvPicPr preferRelativeResize="0"/>
          <p:nvPr/>
        </p:nvPicPr>
        <p:blipFill rotWithShape="1">
          <a:blip r:embed="rId3">
            <a:alphaModFix/>
          </a:blip>
          <a:srcRect b="0" l="0" r="0" t="0"/>
          <a:stretch/>
        </p:blipFill>
        <p:spPr>
          <a:xfrm>
            <a:off x="1690025" y="1166150"/>
            <a:ext cx="5763950" cy="357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7"/>
          <p:cNvSpPr txBox="1"/>
          <p:nvPr>
            <p:ph idx="1" type="body"/>
          </p:nvPr>
        </p:nvSpPr>
        <p:spPr>
          <a:xfrm>
            <a:off x="0" y="883475"/>
            <a:ext cx="6734400" cy="4317600"/>
          </a:xfrm>
          <a:prstGeom prst="rect">
            <a:avLst/>
          </a:prstGeom>
          <a:noFill/>
          <a:ln>
            <a:noFill/>
          </a:ln>
        </p:spPr>
        <p:txBody>
          <a:bodyPr anchorCtr="0" anchor="t" bIns="34275" lIns="68575" spcFirstLastPara="1" rIns="68575" wrap="square" tIns="34275">
            <a:noAutofit/>
          </a:bodyPr>
          <a:lstStyle/>
          <a:p>
            <a:pPr indent="-381000" lvl="0" marL="457200" marR="0" rtl="0" algn="just">
              <a:lnSpc>
                <a:spcPct val="90000"/>
              </a:lnSpc>
              <a:spcBef>
                <a:spcPts val="0"/>
              </a:spcBef>
              <a:spcAft>
                <a:spcPts val="0"/>
              </a:spcAft>
              <a:buSzPts val="2400"/>
              <a:buFont typeface="Georgia"/>
              <a:buChar char="●"/>
            </a:pPr>
            <a:r>
              <a:rPr lang="en" sz="2400">
                <a:latin typeface="Georgia"/>
                <a:ea typeface="Georgia"/>
                <a:cs typeface="Georgia"/>
                <a:sym typeface="Georgia"/>
              </a:rPr>
              <a:t>Is Washing Machine a robot?</a:t>
            </a:r>
            <a:endParaRPr sz="2400">
              <a:latin typeface="Georgia"/>
              <a:ea typeface="Georgia"/>
              <a:cs typeface="Georgia"/>
              <a:sym typeface="Georgia"/>
            </a:endParaRPr>
          </a:p>
          <a:p>
            <a:pPr indent="-381000" lvl="0" marL="457200" marR="0" rtl="0" algn="just">
              <a:lnSpc>
                <a:spcPct val="90000"/>
              </a:lnSpc>
              <a:spcBef>
                <a:spcPts val="0"/>
              </a:spcBef>
              <a:spcAft>
                <a:spcPts val="0"/>
              </a:spcAft>
              <a:buSzPts val="2400"/>
              <a:buFont typeface="Georgia"/>
              <a:buChar char="●"/>
            </a:pPr>
            <a:r>
              <a:rPr lang="en" sz="2400">
                <a:latin typeface="Georgia"/>
                <a:ea typeface="Georgia"/>
                <a:cs typeface="Georgia"/>
                <a:sym typeface="Georgia"/>
              </a:rPr>
              <a:t>A possible distinction is whether the workspace is physically inside or outside the device.</a:t>
            </a:r>
            <a:endParaRPr sz="2400">
              <a:latin typeface="Georgia"/>
              <a:ea typeface="Georgia"/>
              <a:cs typeface="Georgia"/>
              <a:sym typeface="Georgia"/>
            </a:endParaRPr>
          </a:p>
          <a:p>
            <a:pPr indent="-381000" lvl="0" marL="457200" marR="0" rtl="0" algn="just">
              <a:lnSpc>
                <a:spcPct val="90000"/>
              </a:lnSpc>
              <a:spcBef>
                <a:spcPts val="0"/>
              </a:spcBef>
              <a:spcAft>
                <a:spcPts val="0"/>
              </a:spcAft>
              <a:buSzPts val="2400"/>
              <a:buFont typeface="Georgia"/>
              <a:buChar char="●"/>
            </a:pPr>
            <a:r>
              <a:rPr lang="en" sz="2400">
                <a:latin typeface="Georgia"/>
                <a:ea typeface="Georgia"/>
                <a:cs typeface="Georgia"/>
                <a:sym typeface="Georgia"/>
              </a:rPr>
              <a:t>The cognitive ability required of a robot is much higher as the outside world is complex and harder to understand and control.</a:t>
            </a:r>
            <a:endParaRPr sz="2400">
              <a:latin typeface="Georgia"/>
              <a:ea typeface="Georgia"/>
              <a:cs typeface="Georgia"/>
              <a:sym typeface="Georgia"/>
            </a:endParaRPr>
          </a:p>
          <a:p>
            <a:pPr indent="-381000" lvl="0" marL="457200" marR="0" rtl="0" algn="just">
              <a:lnSpc>
                <a:spcPct val="90000"/>
              </a:lnSpc>
              <a:spcBef>
                <a:spcPts val="0"/>
              </a:spcBef>
              <a:spcAft>
                <a:spcPts val="0"/>
              </a:spcAft>
              <a:buSzPts val="2400"/>
              <a:buFont typeface="Georgia"/>
              <a:buChar char="●"/>
            </a:pPr>
            <a:r>
              <a:rPr lang="en" sz="2400">
                <a:latin typeface="Georgia"/>
                <a:ea typeface="Georgia"/>
                <a:cs typeface="Georgia"/>
                <a:sym typeface="Georgia"/>
              </a:rPr>
              <a:t>Appliances like washing machines may not be considered robots due to their limited workspace and lack of advanced cognitive abilities.</a:t>
            </a:r>
            <a:endParaRPr sz="2400">
              <a:latin typeface="Georgia"/>
              <a:ea typeface="Georgia"/>
              <a:cs typeface="Georgia"/>
              <a:sym typeface="Georgia"/>
            </a:endParaRPr>
          </a:p>
          <a:p>
            <a:pPr indent="-381000" lvl="0" marL="457200" marR="0" rtl="0" algn="just">
              <a:lnSpc>
                <a:spcPct val="90000"/>
              </a:lnSpc>
              <a:spcBef>
                <a:spcPts val="0"/>
              </a:spcBef>
              <a:spcAft>
                <a:spcPts val="0"/>
              </a:spcAft>
              <a:buSzPts val="2400"/>
              <a:buFont typeface="Georgia"/>
              <a:buChar char="●"/>
            </a:pPr>
            <a:r>
              <a:rPr lang="en" sz="2400">
                <a:latin typeface="Georgia"/>
                <a:ea typeface="Georgia"/>
                <a:cs typeface="Georgia"/>
                <a:sym typeface="Georgia"/>
              </a:rPr>
              <a:t>Self-driving cars and smartphones?</a:t>
            </a:r>
            <a:endParaRPr sz="2400">
              <a:latin typeface="Georgia"/>
              <a:ea typeface="Georgia"/>
              <a:cs typeface="Georgia"/>
              <a:sym typeface="Georgia"/>
            </a:endParaRPr>
          </a:p>
        </p:txBody>
      </p:sp>
      <p:sp>
        <p:nvSpPr>
          <p:cNvPr id="230" name="Google Shape;230;p7"/>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What is a Robot?</a:t>
            </a:r>
            <a:endParaRPr b="1" i="0" sz="3000" u="none" cap="none" strike="noStrike">
              <a:solidFill>
                <a:schemeClr val="dk1"/>
              </a:solidFill>
              <a:latin typeface="Georgia"/>
              <a:ea typeface="Georgia"/>
              <a:cs typeface="Georgia"/>
              <a:sym typeface="Georgia"/>
            </a:endParaRPr>
          </a:p>
        </p:txBody>
      </p:sp>
      <p:pic>
        <p:nvPicPr>
          <p:cNvPr id="231" name="Google Shape;231;p7"/>
          <p:cNvPicPr preferRelativeResize="0"/>
          <p:nvPr/>
        </p:nvPicPr>
        <p:blipFill rotWithShape="1">
          <a:blip r:embed="rId3">
            <a:alphaModFix/>
          </a:blip>
          <a:srcRect b="0" l="0" r="0" t="0"/>
          <a:stretch/>
        </p:blipFill>
        <p:spPr>
          <a:xfrm>
            <a:off x="6352450" y="1356088"/>
            <a:ext cx="2654175" cy="265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69"/>
          <p:cNvSpPr txBox="1"/>
          <p:nvPr>
            <p:ph idx="1" type="body"/>
          </p:nvPr>
        </p:nvSpPr>
        <p:spPr>
          <a:xfrm>
            <a:off x="0" y="4318440"/>
            <a:ext cx="9122125" cy="786836"/>
          </a:xfrm>
          <a:prstGeom prst="rect">
            <a:avLst/>
          </a:prstGeom>
          <a:noFill/>
          <a:ln>
            <a:noFill/>
          </a:ln>
        </p:spPr>
        <p:txBody>
          <a:bodyPr anchorCtr="0" anchor="t" bIns="34275" lIns="68575" spcFirstLastPara="1" rIns="68575" wrap="square" tIns="34275">
            <a:noAutofit/>
          </a:bodyPr>
          <a:lstStyle/>
          <a:p>
            <a:pPr indent="-381000" lvl="0" marL="457200" rtl="0" algn="just">
              <a:lnSpc>
                <a:spcPct val="90000"/>
              </a:lnSpc>
              <a:spcBef>
                <a:spcPts val="0"/>
              </a:spcBef>
              <a:spcAft>
                <a:spcPts val="0"/>
              </a:spcAft>
              <a:buSzPts val="2400"/>
              <a:buFont typeface="Georgia"/>
              <a:buChar char="●"/>
            </a:pPr>
            <a:r>
              <a:rPr lang="en" sz="2000">
                <a:latin typeface="Georgia"/>
                <a:ea typeface="Georgia"/>
                <a:cs typeface="Georgia"/>
                <a:sym typeface="Georgia"/>
              </a:rPr>
              <a:t>Contrary to traditional assumptions, reasoning requires very little computation, but sensorimotor and perception skills require enormous computational resources.</a:t>
            </a:r>
            <a:endParaRPr sz="2000">
              <a:latin typeface="Georgia"/>
              <a:ea typeface="Georgia"/>
              <a:cs typeface="Georgia"/>
              <a:sym typeface="Georgia"/>
            </a:endParaRPr>
          </a:p>
        </p:txBody>
      </p:sp>
      <p:sp>
        <p:nvSpPr>
          <p:cNvPr id="237" name="Google Shape;237;p69"/>
          <p:cNvSpPr txBox="1"/>
          <p:nvPr/>
        </p:nvSpPr>
        <p:spPr>
          <a:xfrm>
            <a:off x="-21875" y="232675"/>
            <a:ext cx="9144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eorgia"/>
                <a:ea typeface="Georgia"/>
                <a:cs typeface="Georgia"/>
                <a:sym typeface="Georgia"/>
              </a:rPr>
              <a:t>Moravec’s Paradox?</a:t>
            </a:r>
            <a:endParaRPr b="1" i="0" sz="3000" u="none" cap="none" strike="noStrike">
              <a:solidFill>
                <a:schemeClr val="dk1"/>
              </a:solidFill>
              <a:latin typeface="Georgia"/>
              <a:ea typeface="Georgia"/>
              <a:cs typeface="Georgia"/>
              <a:sym typeface="Georgia"/>
            </a:endParaRPr>
          </a:p>
        </p:txBody>
      </p:sp>
      <p:pic>
        <p:nvPicPr>
          <p:cNvPr descr="Image" id="238" name="Google Shape;238;p69"/>
          <p:cNvPicPr preferRelativeResize="0"/>
          <p:nvPr/>
        </p:nvPicPr>
        <p:blipFill rotWithShape="1">
          <a:blip r:embed="rId3">
            <a:alphaModFix/>
          </a:blip>
          <a:srcRect b="0" l="0" r="0" t="0"/>
          <a:stretch/>
        </p:blipFill>
        <p:spPr>
          <a:xfrm>
            <a:off x="1323703" y="805075"/>
            <a:ext cx="6268719" cy="3530764"/>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